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57" r:id="rId4"/>
    <p:sldId id="270" r:id="rId5"/>
    <p:sldId id="269" r:id="rId6"/>
    <p:sldId id="260" r:id="rId7"/>
    <p:sldId id="268" r:id="rId8"/>
    <p:sldId id="261" r:id="rId9"/>
    <p:sldId id="264" r:id="rId10"/>
    <p:sldId id="262" r:id="rId11"/>
    <p:sldId id="265" r:id="rId12"/>
    <p:sldId id="272" r:id="rId13"/>
    <p:sldId id="271" r:id="rId14"/>
    <p:sldId id="277" r:id="rId15"/>
    <p:sldId id="266" r:id="rId16"/>
    <p:sldId id="273" r:id="rId17"/>
    <p:sldId id="278" r:id="rId18"/>
    <p:sldId id="275" r:id="rId19"/>
    <p:sldId id="276" r:id="rId20"/>
    <p:sldId id="279" r:id="rId21"/>
    <p:sldId id="280" r:id="rId2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CC"/>
    <a:srgbClr val="FFFF99"/>
    <a:srgbClr val="007300"/>
    <a:srgbClr val="009900"/>
    <a:srgbClr val="CCECFF"/>
    <a:srgbClr val="CCFFCC"/>
    <a:srgbClr val="FFCCFF"/>
    <a:srgbClr val="CCCC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Лист1!$A$1:$A$7</c:f>
              <c:strCache>
                <c:ptCount val="7"/>
                <c:pt idx="0">
                  <c:v>НИ ТГУ</c:v>
                </c:pt>
                <c:pt idx="1">
                  <c:v>НИ ТПУ</c:v>
                </c:pt>
                <c:pt idx="2">
                  <c:v>ТУСУР</c:v>
                </c:pt>
                <c:pt idx="3">
                  <c:v>ТГПУ</c:v>
                </c:pt>
                <c:pt idx="4">
                  <c:v>ТГАСУ</c:v>
                </c:pt>
                <c:pt idx="5">
                  <c:v>СибГМУ </c:v>
                </c:pt>
                <c:pt idx="6">
                  <c:v>ТСХИ</c:v>
                </c:pt>
              </c:strCache>
            </c:strRef>
          </c:cat>
          <c:val>
            <c:numRef>
              <c:f>Лист1!$B$1:$B$7</c:f>
              <c:numCache>
                <c:formatCode>0.00%</c:formatCode>
                <c:ptCount val="7"/>
                <c:pt idx="0">
                  <c:v>0.78080000000000005</c:v>
                </c:pt>
                <c:pt idx="1">
                  <c:v>0.90300000000000002</c:v>
                </c:pt>
                <c:pt idx="2" formatCode="0%">
                  <c:v>0.92</c:v>
                </c:pt>
                <c:pt idx="3">
                  <c:v>0.91800000000000004</c:v>
                </c:pt>
                <c:pt idx="4" formatCode="0%">
                  <c:v>1</c:v>
                </c:pt>
                <c:pt idx="5" formatCode="0%">
                  <c:v>0.72000000000000042</c:v>
                </c:pt>
                <c:pt idx="6" formatCode="0%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0975616"/>
        <c:axId val="101015552"/>
      </c:barChart>
      <c:catAx>
        <c:axId val="609756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01015552"/>
        <c:crosses val="autoZero"/>
        <c:auto val="1"/>
        <c:lblAlgn val="ctr"/>
        <c:lblOffset val="100"/>
        <c:noMultiLvlLbl val="0"/>
      </c:catAx>
      <c:valAx>
        <c:axId val="101015552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6097561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182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81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838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061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532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022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204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77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883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718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017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47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3845" y="1052736"/>
            <a:ext cx="8856984" cy="2016224"/>
          </a:xfr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ДОКЛАД</a:t>
            </a:r>
            <a:r>
              <a:rPr lang="ru-RU" sz="2800" b="1" dirty="0">
                <a:latin typeface="Cambria" panose="02040503050406030204" pitchFamily="18" charset="0"/>
              </a:rPr>
              <a:t/>
            </a:r>
            <a:br>
              <a:rPr lang="ru-RU" sz="2800" b="1" dirty="0">
                <a:latin typeface="Cambria" panose="02040503050406030204" pitchFamily="18" charset="0"/>
              </a:rPr>
            </a:br>
            <a:r>
              <a:rPr lang="ru-RU" sz="1900" b="1" dirty="0" smtClean="0">
                <a:latin typeface="Cambria" panose="02040503050406030204" pitchFamily="18" charset="0"/>
              </a:rPr>
              <a:t>О </a:t>
            </a:r>
            <a:r>
              <a:rPr lang="ru-RU" sz="1900" b="1" dirty="0">
                <a:latin typeface="Cambria" panose="02040503050406030204" pitchFamily="18" charset="0"/>
              </a:rPr>
              <a:t>РЕАЛИЗАЦИИ РЕГИОНАЛЬНОЙ ПОЛИТИКИ ТОМСКОЙ ОБЛАСТИ </a:t>
            </a:r>
            <a:br>
              <a:rPr lang="ru-RU" sz="1900" b="1" dirty="0">
                <a:latin typeface="Cambria" panose="02040503050406030204" pitchFamily="18" charset="0"/>
              </a:rPr>
            </a:br>
            <a:r>
              <a:rPr lang="ru-RU" sz="1900" b="1" dirty="0">
                <a:latin typeface="Cambria" panose="02040503050406030204" pitchFamily="18" charset="0"/>
              </a:rPr>
              <a:t>В СФЕРЕ ОБРАЗОВАНИЯ</a:t>
            </a:r>
            <a:br>
              <a:rPr lang="ru-RU" sz="1900" b="1" dirty="0">
                <a:latin typeface="Cambria" panose="02040503050406030204" pitchFamily="18" charset="0"/>
              </a:rPr>
            </a:br>
            <a:r>
              <a:rPr lang="ru-RU" sz="1900" b="1" dirty="0">
                <a:latin typeface="Cambria" panose="02040503050406030204" pitchFamily="18" charset="0"/>
              </a:rPr>
              <a:t>(2016 ГОД) </a:t>
            </a:r>
            <a:r>
              <a:rPr lang="ru-RU" sz="1900" b="1" dirty="0" smtClean="0">
                <a:latin typeface="Cambria" panose="02040503050406030204" pitchFamily="18" charset="0"/>
              </a:rPr>
              <a:t/>
            </a:r>
            <a:br>
              <a:rPr lang="ru-RU" sz="1900" b="1" dirty="0" smtClean="0">
                <a:latin typeface="Cambria" panose="020405030504060302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ВЫСШЕЕ ОБРАЗОВАНИЕ</a:t>
            </a:r>
            <a:endParaRPr lang="ru-RU" sz="28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516980"/>
            <a:ext cx="71287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Cambria" panose="02040503050406030204" pitchFamily="18" charset="0"/>
              </a:rPr>
              <a:t>Департамент </a:t>
            </a:r>
            <a:r>
              <a:rPr lang="ru-RU" sz="1400" b="1" dirty="0">
                <a:latin typeface="Cambria" panose="02040503050406030204" pitchFamily="18" charset="0"/>
              </a:rPr>
              <a:t>науки и высшего образования Администрации Томской области</a:t>
            </a:r>
          </a:p>
        </p:txBody>
      </p:sp>
      <p:pic>
        <p:nvPicPr>
          <p:cNvPr id="2050" name="Picture 2" descr="F:\Лучший госслужащий\f6f80a87d4d2467c878442022c1b91c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385" y="3068960"/>
            <a:ext cx="6885905" cy="199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3845" y="5445224"/>
            <a:ext cx="885698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>
                <a:latin typeface="Cambria" panose="02040503050406030204" pitchFamily="18" charset="0"/>
              </a:rPr>
              <a:t>Начальник Департамента науки и высшего образования Администрации Томской области </a:t>
            </a:r>
          </a:p>
          <a:p>
            <a:pPr algn="ctr"/>
            <a:r>
              <a:rPr lang="ru-RU" i="1" dirty="0" smtClean="0">
                <a:latin typeface="Cambria" panose="02040503050406030204" pitchFamily="18" charset="0"/>
              </a:rPr>
              <a:t>Минаев Николай Николаевич</a:t>
            </a:r>
            <a:endParaRPr lang="ru-RU" dirty="0">
              <a:latin typeface="Cambria" panose="02040503050406030204" pitchFamily="18" charset="0"/>
            </a:endParaRPr>
          </a:p>
        </p:txBody>
      </p:sp>
      <p:pic>
        <p:nvPicPr>
          <p:cNvPr id="6" name="Picture 2" descr="C:\Documents and Settings\poletaevda\Рабочий стол\200px-Coat_of_arms_of_Tomsk_Oblas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9267"/>
            <a:ext cx="1152128" cy="105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937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8021" y="332656"/>
            <a:ext cx="7792285" cy="1296144"/>
          </a:xfrm>
        </p:spPr>
        <p:txBody>
          <a:bodyPr>
            <a:noAutofit/>
          </a:bodyPr>
          <a:lstStyle/>
          <a:p>
            <a:r>
              <a:rPr lang="ru-RU" sz="2600" b="1" dirty="0">
                <a:solidFill>
                  <a:srgbClr val="C00000"/>
                </a:solidFill>
                <a:latin typeface="Cambria" panose="02040503050406030204" pitchFamily="18" charset="0"/>
              </a:rPr>
              <a:t>Цель </a:t>
            </a:r>
            <a:r>
              <a:rPr lang="ru-RU" sz="26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региональной политики Томской области </a:t>
            </a:r>
            <a:br>
              <a:rPr lang="ru-RU" sz="2600" b="1" dirty="0" smtClean="0">
                <a:solidFill>
                  <a:srgbClr val="C00000"/>
                </a:solidFill>
                <a:latin typeface="Cambria" panose="02040503050406030204" pitchFamily="18" charset="0"/>
              </a:rPr>
            </a:br>
            <a:r>
              <a:rPr lang="ru-RU" sz="2600" b="1" u="sng" dirty="0" smtClean="0">
                <a:solidFill>
                  <a:srgbClr val="C00000"/>
                </a:solidFill>
                <a:latin typeface="Cambria" panose="02040503050406030204" pitchFamily="18" charset="0"/>
              </a:rPr>
              <a:t>в сфере высшего образования</a:t>
            </a:r>
            <a:endParaRPr lang="ru-RU" sz="2600" b="1" u="sng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956571"/>
            <a:ext cx="7984876" cy="40163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2400" b="1" dirty="0" smtClean="0"/>
          </a:p>
          <a:p>
            <a:pPr marL="0" indent="0" algn="just">
              <a:buNone/>
            </a:pPr>
            <a:r>
              <a:rPr lang="ru-RU" sz="2500" b="1" dirty="0" smtClean="0">
                <a:latin typeface="Cambria" panose="02040503050406030204" pitchFamily="18" charset="0"/>
              </a:rPr>
              <a:t>Максимальное вовлечение результатов деятельности организаций высшего образования и их потенциала в решение вопросов кадрового обеспечения отраслей экономики Томской области (муниципальных образований)</a:t>
            </a:r>
          </a:p>
          <a:p>
            <a:pPr marL="0" indent="0" algn="just">
              <a:buNone/>
            </a:pPr>
            <a:endParaRPr lang="ru-RU" sz="14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Cambria" panose="02040503050406030204" pitchFamily="18" charset="0"/>
              </a:rPr>
              <a:t>2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8" name="Picture 2" descr="http://5top100.ru.opt-images.1c-bitrix-cdn.ru/bitrix/templates/five100/img/logo-index.png?1438856998119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754" y="4762107"/>
            <a:ext cx="1742216" cy="123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xn--b1agajcc1abgakngoqbh6l.xn--p1ai/site/img/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33939"/>
            <a:ext cx="9525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251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8020" y="274638"/>
            <a:ext cx="7704460" cy="85010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Задачи, поставленные перед </a:t>
            </a:r>
            <a:r>
              <a:rPr lang="ru-RU" sz="2400" b="1" dirty="0">
                <a:solidFill>
                  <a:srgbClr val="C00000"/>
                </a:solidFill>
                <a:latin typeface="Cambria" panose="02040503050406030204" pitchFamily="18" charset="0"/>
              </a:rPr>
              <a:t>системой высшего образования Томской </a:t>
            </a:r>
            <a:r>
              <a:rPr lang="ru-RU" sz="24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области в 2016 году</a:t>
            </a:r>
            <a:endParaRPr lang="ru-RU" sz="24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76941"/>
            <a:ext cx="8424936" cy="32601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Cambria" panose="02040503050406030204" pitchFamily="18" charset="0"/>
              </a:rPr>
              <a:t>1.Координация </a:t>
            </a:r>
            <a:r>
              <a:rPr lang="ru-RU" sz="2000" dirty="0">
                <a:latin typeface="Cambria" panose="02040503050406030204" pitchFamily="18" charset="0"/>
              </a:rPr>
              <a:t>комплексных интеграционных программ как инструмента взаимодействия научных организаций и организаций высшего образования.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Cambria" panose="02040503050406030204" pitchFamily="18" charset="0"/>
              </a:rPr>
              <a:t>2.Создание </a:t>
            </a:r>
            <a:r>
              <a:rPr lang="ru-RU" sz="2000" dirty="0">
                <a:latin typeface="Cambria" panose="02040503050406030204" pitchFamily="18" charset="0"/>
              </a:rPr>
              <a:t>условий для вовлечения в экономический оборот результатов научной деятельности, созданных в организациях научно-образовательного комплекса.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Cambria" panose="02040503050406030204" pitchFamily="18" charset="0"/>
              </a:rPr>
              <a:t>3.Содействие </a:t>
            </a:r>
            <a:r>
              <a:rPr lang="ru-RU" sz="2000" dirty="0">
                <a:latin typeface="Cambria" panose="02040503050406030204" pitchFamily="18" charset="0"/>
              </a:rPr>
              <a:t>в реализации планов мероприятий томских вузов по повышению их конкурентоспособности среди ведущих мировых научно-образовательных центров.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Cambria" panose="02040503050406030204" pitchFamily="18" charset="0"/>
              </a:rPr>
              <a:t>4.Содействие </a:t>
            </a:r>
            <a:r>
              <a:rPr lang="ru-RU" sz="2000" dirty="0">
                <a:latin typeface="Cambria" panose="02040503050406030204" pitchFamily="18" charset="0"/>
              </a:rPr>
              <a:t>формированию модели высшего образования, ориентированной на потребности приоритетных отраслей </a:t>
            </a:r>
            <a:r>
              <a:rPr lang="ru-RU" sz="2000" dirty="0" smtClean="0">
                <a:latin typeface="Cambria" panose="02040503050406030204" pitchFamily="18" charset="0"/>
              </a:rPr>
              <a:t>экономики Томской области.</a:t>
            </a:r>
            <a:endParaRPr lang="ru-RU" sz="2000" dirty="0">
              <a:latin typeface="Cambria" panose="02040503050406030204" pitchFamily="18" charset="0"/>
            </a:endParaRPr>
          </a:p>
        </p:txBody>
      </p:sp>
      <p:pic>
        <p:nvPicPr>
          <p:cNvPr id="4098" name="Picture 2" descr="F:\Лучший госслужащий\1024x676x10-Buy-the-future-1024x676.jpg.pagespeed.ic.2Igv5w3y_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869160"/>
            <a:ext cx="2733322" cy="189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Cambria" panose="02040503050406030204" pitchFamily="18" charset="0"/>
              </a:rPr>
              <a:t>3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8878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39062"/>
            <a:ext cx="7488831" cy="85010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Характеристика системы высшего образования Томской области в 2016 году</a:t>
            </a:r>
            <a:endParaRPr lang="ru-RU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оле 4"/>
          <p:cNvSpPr txBox="1">
            <a:spLocks noChangeArrowheads="1"/>
          </p:cNvSpPr>
          <p:nvPr/>
        </p:nvSpPr>
        <p:spPr bwMode="auto">
          <a:xfrm>
            <a:off x="853516" y="1340768"/>
            <a:ext cx="7704658" cy="1428394"/>
          </a:xfrm>
          <a:prstGeom prst="rect">
            <a:avLst/>
          </a:prstGeom>
          <a:solidFill>
            <a:srgbClr val="FFFFFF"/>
          </a:solidFill>
          <a:ln w="25400" algn="ctr">
            <a:solidFill>
              <a:srgbClr val="9BBB59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 fontAlgn="base">
              <a:spcBef>
                <a:spcPct val="0"/>
              </a:spcBef>
              <a:spcAft>
                <a:spcPts val="1000"/>
              </a:spcAft>
            </a:pPr>
            <a:r>
              <a:rPr lang="ru-RU" altLang="ru-RU" sz="2400" b="1" dirty="0" smtClean="0">
                <a:latin typeface="Cambria" panose="02040503050406030204" pitchFamily="18" charset="0"/>
              </a:rPr>
              <a:t>6 - университетов</a:t>
            </a:r>
          </a:p>
          <a:p>
            <a:pPr algn="just" fontAlgn="base">
              <a:spcBef>
                <a:spcPct val="0"/>
              </a:spcBef>
              <a:spcAft>
                <a:spcPts val="1000"/>
              </a:spcAft>
            </a:pPr>
            <a:r>
              <a:rPr lang="ru-RU" altLang="ru-RU" sz="2400" b="1" dirty="0" smtClean="0">
                <a:latin typeface="Cambria" panose="02040503050406030204" pitchFamily="18" charset="0"/>
              </a:rPr>
              <a:t>4 - филиала </a:t>
            </a:r>
            <a:r>
              <a:rPr lang="ru-RU" altLang="ru-RU" sz="2400" b="1" dirty="0">
                <a:latin typeface="Cambria" panose="02040503050406030204" pitchFamily="18" charset="0"/>
              </a:rPr>
              <a:t>иногородних университетов</a:t>
            </a:r>
            <a:endParaRPr lang="ru-RU" altLang="ru-RU" sz="2400" dirty="0">
              <a:latin typeface="Cambria" panose="02040503050406030204" pitchFamily="18" charset="0"/>
            </a:endParaRPr>
          </a:p>
          <a:p>
            <a:pPr algn="just" fontAlgn="base">
              <a:spcBef>
                <a:spcPct val="0"/>
              </a:spcBef>
              <a:spcAft>
                <a:spcPts val="1000"/>
              </a:spcAft>
            </a:pPr>
            <a:r>
              <a:rPr lang="ru-RU" altLang="ru-RU" sz="2400" b="1" dirty="0">
                <a:latin typeface="Cambria" panose="02040503050406030204" pitchFamily="18" charset="0"/>
              </a:rPr>
              <a:t>2 </a:t>
            </a:r>
            <a:r>
              <a:rPr lang="ru-RU" altLang="ru-RU" sz="2400" b="1" dirty="0" smtClean="0">
                <a:latin typeface="Cambria" panose="02040503050406030204" pitchFamily="18" charset="0"/>
              </a:rPr>
              <a:t>- негосударственных </a:t>
            </a:r>
            <a:r>
              <a:rPr lang="ru-RU" altLang="ru-RU" sz="2400" b="1" dirty="0">
                <a:latin typeface="Cambria" panose="02040503050406030204" pitchFamily="18" charset="0"/>
              </a:rPr>
              <a:t>университета</a:t>
            </a:r>
            <a:endParaRPr lang="ru-RU" altLang="ru-RU" sz="2400" dirty="0">
              <a:latin typeface="Cambria" panose="020405030504060302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6" name="Поле 11"/>
          <p:cNvSpPr txBox="1">
            <a:spLocks noChangeArrowheads="1"/>
          </p:cNvSpPr>
          <p:nvPr/>
        </p:nvSpPr>
        <p:spPr bwMode="auto">
          <a:xfrm>
            <a:off x="817340" y="3212976"/>
            <a:ext cx="7704658" cy="1260725"/>
          </a:xfrm>
          <a:prstGeom prst="rect">
            <a:avLst/>
          </a:prstGeom>
          <a:solidFill>
            <a:srgbClr val="FFFFFF"/>
          </a:solidFill>
          <a:ln w="25400" algn="ctr">
            <a:solidFill>
              <a:srgbClr val="9BBB59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altLang="ru-RU" sz="2400" u="sng" dirty="0">
                <a:latin typeface="Cambria" panose="02040503050406030204" pitchFamily="18" charset="0"/>
              </a:rPr>
              <a:t>Томск </a:t>
            </a:r>
            <a:r>
              <a:rPr lang="ru-RU" altLang="ru-RU" sz="2400" u="sng" dirty="0" smtClean="0">
                <a:latin typeface="Cambria" panose="02040503050406030204" pitchFamily="18" charset="0"/>
              </a:rPr>
              <a:t>в 2016 году занял </a:t>
            </a:r>
            <a:r>
              <a:rPr lang="ru-RU" altLang="ru-RU" sz="2400" b="1" u="sng" dirty="0">
                <a:latin typeface="Cambria" panose="02040503050406030204" pitchFamily="18" charset="0"/>
              </a:rPr>
              <a:t>91 место </a:t>
            </a:r>
            <a:r>
              <a:rPr lang="ru-RU" altLang="ru-RU" sz="2400" u="sng" dirty="0">
                <a:latin typeface="Cambria" panose="02040503050406030204" pitchFamily="18" charset="0"/>
              </a:rPr>
              <a:t>в рейтинге лучших студенческих городов мира, по версии агентства QS </a:t>
            </a:r>
            <a:r>
              <a:rPr lang="ru-RU" altLang="ru-RU" sz="2400" u="sng" dirty="0" smtClean="0">
                <a:latin typeface="Cambria" panose="02040503050406030204" pitchFamily="18" charset="0"/>
              </a:rPr>
              <a:t>(</a:t>
            </a:r>
            <a:r>
              <a:rPr lang="ru-RU" altLang="ru-RU" sz="2400" u="sng" dirty="0">
                <a:latin typeface="Cambria" panose="02040503050406030204" pitchFamily="18" charset="0"/>
              </a:rPr>
              <a:t>Quacquarelli Symonds). </a:t>
            </a:r>
            <a:endParaRPr lang="ru-RU" altLang="ru-RU" sz="2400" u="sng" dirty="0" smtClean="0">
              <a:latin typeface="Cambria" panose="02040503050406030204" pitchFamily="18" charset="0"/>
            </a:endParaRPr>
          </a:p>
        </p:txBody>
      </p:sp>
      <p:sp>
        <p:nvSpPr>
          <p:cNvPr id="7" name="Поле 18"/>
          <p:cNvSpPr txBox="1">
            <a:spLocks noChangeArrowheads="1"/>
          </p:cNvSpPr>
          <p:nvPr/>
        </p:nvSpPr>
        <p:spPr bwMode="auto">
          <a:xfrm>
            <a:off x="827782" y="4941168"/>
            <a:ext cx="7704658" cy="1347465"/>
          </a:xfrm>
          <a:prstGeom prst="rect">
            <a:avLst/>
          </a:prstGeom>
          <a:solidFill>
            <a:srgbClr val="FFFFFF"/>
          </a:solidFill>
          <a:ln w="25400" algn="ctr">
            <a:solidFill>
              <a:srgbClr val="9BBB59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altLang="ru-RU" sz="2400" dirty="0">
                <a:latin typeface="Cambria" panose="02040503050406030204" pitchFamily="18" charset="0"/>
              </a:rPr>
              <a:t>Доля занятого </a:t>
            </a:r>
            <a:r>
              <a:rPr lang="ru-RU" altLang="ru-RU" sz="2400" dirty="0" smtClean="0">
                <a:latin typeface="Cambria" panose="02040503050406030204" pitchFamily="18" charset="0"/>
              </a:rPr>
              <a:t>населения Томской области, </a:t>
            </a:r>
            <a:r>
              <a:rPr lang="ru-RU" altLang="ru-RU" sz="2400" dirty="0">
                <a:latin typeface="Cambria" panose="02040503050406030204" pitchFamily="18" charset="0"/>
              </a:rPr>
              <a:t>имеющего высшее </a:t>
            </a:r>
            <a:r>
              <a:rPr lang="ru-RU" altLang="ru-RU" sz="2400" dirty="0" smtClean="0">
                <a:latin typeface="Cambria" panose="02040503050406030204" pitchFamily="18" charset="0"/>
              </a:rPr>
              <a:t>образование </a:t>
            </a:r>
            <a:r>
              <a:rPr lang="ru-RU" altLang="ru-RU" sz="2400" dirty="0">
                <a:latin typeface="Cambria" panose="02040503050406030204" pitchFamily="18" charset="0"/>
              </a:rPr>
              <a:t>в возрасте 25-64 лет </a:t>
            </a:r>
            <a:r>
              <a:rPr lang="ru-RU" altLang="ru-RU" sz="2400" dirty="0" smtClean="0">
                <a:latin typeface="Cambria" panose="02040503050406030204" pitchFamily="18" charset="0"/>
              </a:rPr>
              <a:t>в 2016 составляло </a:t>
            </a:r>
            <a:r>
              <a:rPr lang="ru-RU" altLang="ru-RU" sz="2400" b="1" dirty="0">
                <a:latin typeface="Cambria" panose="02040503050406030204" pitchFamily="18" charset="0"/>
              </a:rPr>
              <a:t>46,4%</a:t>
            </a:r>
            <a:endParaRPr kumimoji="0" lang="ru-RU" alt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476146" y="6417035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799123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39" y="239062"/>
            <a:ext cx="7488833" cy="85010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Этапы «Жизненного цикла» подготовки кадров</a:t>
            </a:r>
            <a:endParaRPr lang="ru-RU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2525" y="1628800"/>
            <a:ext cx="8048103" cy="892552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600" dirty="0" smtClean="0">
                <a:latin typeface="Cambria" panose="02040503050406030204" pitchFamily="18" charset="0"/>
              </a:rPr>
              <a:t>1. Профессиональная ориентация (факторы выбора)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2526" y="2846685"/>
            <a:ext cx="8048103" cy="892552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600" dirty="0" smtClean="0">
                <a:latin typeface="Cambria" panose="02040503050406030204" pitchFamily="18" charset="0"/>
              </a:rPr>
              <a:t>2. Приём в высшие учебные заведения (в том числе целевой приём)</a:t>
            </a:r>
            <a:endParaRPr lang="ru-RU" sz="2600" dirty="0">
              <a:latin typeface="Cambria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2526" y="4077072"/>
            <a:ext cx="8048103" cy="892552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600" dirty="0" smtClean="0">
                <a:latin typeface="Cambria" panose="02040503050406030204" pitchFamily="18" charset="0"/>
              </a:rPr>
              <a:t>3. Обучение в высших учебных заведениях (в том числе по договорам целевого обучения)</a:t>
            </a:r>
            <a:endParaRPr lang="ru-RU" sz="2600" dirty="0"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7612" y="5301208"/>
            <a:ext cx="8023017" cy="492443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ru-RU" sz="2600" dirty="0" smtClean="0">
                <a:latin typeface="Cambria" panose="02040503050406030204" pitchFamily="18" charset="0"/>
              </a:rPr>
              <a:t>4. Выпуск и трудоустройство</a:t>
            </a:r>
            <a:endParaRPr lang="ru-RU" sz="2600" dirty="0">
              <a:latin typeface="Cambria" panose="0204050305040603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Cambria" panose="02040503050406030204" pitchFamily="18" charset="0"/>
              </a:rPr>
              <a:t>5</a:t>
            </a:r>
            <a:endParaRPr lang="ru-RU" sz="1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313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" descr="F:\Лучший госслужащий\1583179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63" y="5822132"/>
            <a:ext cx="2033292" cy="102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F:\Лучший госслужащий\1583179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871" y="5830873"/>
            <a:ext cx="2033292" cy="102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F:\Лучший госслужащий\1583179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346" y="5822132"/>
            <a:ext cx="2033292" cy="102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Лучший госслужащий\1583179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35" y="5822131"/>
            <a:ext cx="2033292" cy="102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360040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Общая схема взаимодействий </a:t>
            </a:r>
            <a:br>
              <a:rPr lang="ru-RU" sz="3000" b="1" dirty="0" smtClean="0">
                <a:solidFill>
                  <a:srgbClr val="C00000"/>
                </a:solidFill>
                <a:latin typeface="Cambria" panose="02040503050406030204" pitchFamily="18" charset="0"/>
              </a:rPr>
            </a:br>
            <a:r>
              <a:rPr lang="ru-RU" sz="30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в рамках «жизненного цикла»</a:t>
            </a:r>
            <a:endParaRPr lang="ru-RU" sz="30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89046" y="1998578"/>
            <a:ext cx="1944216" cy="1538883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1600" dirty="0" smtClean="0">
                <a:latin typeface="Cambria" panose="02040503050406030204" pitchFamily="18" charset="0"/>
              </a:rPr>
              <a:t>Департамент </a:t>
            </a:r>
            <a:r>
              <a:rPr lang="ru-RU" sz="1600" dirty="0">
                <a:latin typeface="Cambria" panose="02040503050406030204" pitchFamily="18" charset="0"/>
              </a:rPr>
              <a:t>общего образования Томской </a:t>
            </a:r>
            <a:r>
              <a:rPr lang="ru-RU" sz="1600" dirty="0" smtClean="0">
                <a:latin typeface="Cambria" panose="02040503050406030204" pitchFamily="18" charset="0"/>
              </a:rPr>
              <a:t>области</a:t>
            </a:r>
          </a:p>
          <a:p>
            <a:pPr lvl="0" algn="ctr"/>
            <a:endParaRPr lang="ru-RU" sz="1600" dirty="0" smtClean="0">
              <a:latin typeface="Cambria" panose="02040503050406030204" pitchFamily="18" charset="0"/>
            </a:endParaRPr>
          </a:p>
          <a:p>
            <a:pPr lvl="0" algn="ctr"/>
            <a:endParaRPr lang="ru-RU" sz="1400" dirty="0">
              <a:latin typeface="Cambria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7627" y="3739010"/>
            <a:ext cx="4171185" cy="1015663"/>
          </a:xfrm>
          <a:prstGeom prst="rect">
            <a:avLst/>
          </a:prstGeom>
          <a:solidFill>
            <a:srgbClr val="FF9966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000" b="1" dirty="0" smtClean="0">
                <a:latin typeface="Cambria" panose="02040503050406030204" pitchFamily="18" charset="0"/>
              </a:rPr>
              <a:t>Департамент </a:t>
            </a:r>
            <a:r>
              <a:rPr lang="ru-RU" sz="2000" b="1" dirty="0">
                <a:latin typeface="Cambria" panose="02040503050406030204" pitchFamily="18" charset="0"/>
              </a:rPr>
              <a:t>науки и высшего образования Администрации Томской области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3775" y="5087523"/>
            <a:ext cx="2330729" cy="40011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000" b="1" dirty="0" smtClean="0">
                <a:latin typeface="Cambria" panose="02040503050406030204" pitchFamily="18" charset="0"/>
              </a:rPr>
              <a:t>ШКОЛЫ</a:t>
            </a:r>
            <a:endParaRPr lang="ru-RU" sz="2000" b="1" dirty="0">
              <a:latin typeface="Cambria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4467" y="1983189"/>
            <a:ext cx="1944216" cy="1569660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1600" dirty="0" smtClean="0">
                <a:latin typeface="Cambria" panose="02040503050406030204" pitchFamily="18" charset="0"/>
              </a:rPr>
              <a:t>Департамент </a:t>
            </a:r>
            <a:r>
              <a:rPr lang="ru-RU" sz="1600" dirty="0">
                <a:latin typeface="Cambria" panose="02040503050406030204" pitchFamily="18" charset="0"/>
              </a:rPr>
              <a:t>труда и занятости населения </a:t>
            </a:r>
            <a:r>
              <a:rPr lang="ru-RU" sz="1600" dirty="0" smtClean="0">
                <a:latin typeface="Cambria" panose="02040503050406030204" pitchFamily="18" charset="0"/>
              </a:rPr>
              <a:t/>
            </a:r>
            <a:br>
              <a:rPr lang="ru-RU" sz="1600" dirty="0" smtClean="0">
                <a:latin typeface="Cambria" panose="02040503050406030204" pitchFamily="18" charset="0"/>
              </a:rPr>
            </a:br>
            <a:r>
              <a:rPr lang="ru-RU" sz="1600" dirty="0" smtClean="0">
                <a:latin typeface="Cambria" panose="02040503050406030204" pitchFamily="18" charset="0"/>
              </a:rPr>
              <a:t>Томской области</a:t>
            </a:r>
          </a:p>
          <a:p>
            <a:pPr lvl="0" algn="ctr"/>
            <a:endParaRPr lang="ru-RU" sz="1600" dirty="0" smtClean="0">
              <a:latin typeface="Cambria" panose="02040503050406030204" pitchFamily="18" charset="0"/>
            </a:endParaRPr>
          </a:p>
          <a:p>
            <a:pPr lvl="0" algn="ctr"/>
            <a:endParaRPr lang="ru-RU" sz="1600" dirty="0">
              <a:latin typeface="Cambria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1700" y="1967800"/>
            <a:ext cx="1944216" cy="1569660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1600" dirty="0" smtClean="0">
                <a:latin typeface="Cambria" panose="02040503050406030204" pitchFamily="18" charset="0"/>
              </a:rPr>
              <a:t>Департамент </a:t>
            </a:r>
            <a:r>
              <a:rPr lang="ru-RU" sz="1600" dirty="0">
                <a:latin typeface="Cambria" panose="02040503050406030204" pitchFamily="18" charset="0"/>
              </a:rPr>
              <a:t>по молодежной политике, физической культуре и спорту Томской области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21340" y="1997813"/>
            <a:ext cx="1944216" cy="1323439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1600" dirty="0">
                <a:latin typeface="Cambria" panose="02040503050406030204" pitchFamily="18" charset="0"/>
              </a:rPr>
              <a:t>Департамент </a:t>
            </a:r>
            <a:r>
              <a:rPr lang="ru-RU" sz="1600" dirty="0" smtClean="0">
                <a:latin typeface="Cambria" panose="02040503050406030204" pitchFamily="18" charset="0"/>
              </a:rPr>
              <a:t>профессионального образования </a:t>
            </a:r>
            <a:r>
              <a:rPr lang="ru-RU" sz="1600" dirty="0">
                <a:latin typeface="Cambria" panose="02040503050406030204" pitchFamily="18" charset="0"/>
              </a:rPr>
              <a:t>Томской </a:t>
            </a:r>
            <a:r>
              <a:rPr lang="ru-RU" sz="1600" dirty="0" smtClean="0">
                <a:latin typeface="Cambria" panose="02040503050406030204" pitchFamily="18" charset="0"/>
              </a:rPr>
              <a:t>области</a:t>
            </a:r>
          </a:p>
          <a:p>
            <a:pPr lvl="0" algn="ctr"/>
            <a:endParaRPr lang="ru-RU" sz="1600" dirty="0">
              <a:latin typeface="Cambria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61154" y="5087523"/>
            <a:ext cx="2330729" cy="95410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1200" dirty="0">
                <a:solidFill>
                  <a:prstClr val="black"/>
                </a:solidFill>
                <a:latin typeface="Cambria" panose="02040503050406030204" pitchFamily="18" charset="0"/>
              </a:rPr>
              <a:t>АНО «Томский консорциум</a:t>
            </a:r>
          </a:p>
          <a:p>
            <a:pPr lvl="0" algn="ctr"/>
            <a:r>
              <a:rPr lang="ru-RU" sz="1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научно-образовательных </a:t>
            </a:r>
            <a:r>
              <a:rPr lang="ru-RU" sz="1200" dirty="0">
                <a:solidFill>
                  <a:prstClr val="black"/>
                </a:solidFill>
                <a:latin typeface="Cambria" panose="02040503050406030204" pitchFamily="18" charset="0"/>
              </a:rPr>
              <a:t>и научных организаций»</a:t>
            </a:r>
          </a:p>
          <a:p>
            <a:pPr lvl="0" algn="ctr"/>
            <a:r>
              <a:rPr lang="ru-RU" sz="2000" b="1" dirty="0" smtClean="0">
                <a:latin typeface="Cambria" panose="02040503050406030204" pitchFamily="18" charset="0"/>
              </a:rPr>
              <a:t>ВУЗЫ</a:t>
            </a:r>
            <a:endParaRPr lang="ru-RU" sz="2000" b="1" dirty="0">
              <a:latin typeface="Cambria" panose="0204050305040603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22977" y="5087523"/>
            <a:ext cx="2330729" cy="40011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000" b="1" dirty="0" smtClean="0">
                <a:latin typeface="Cambria" panose="02040503050406030204" pitchFamily="18" charset="0"/>
              </a:rPr>
              <a:t>КОМПАНИИ</a:t>
            </a:r>
            <a:endParaRPr lang="ru-RU" sz="2000" b="1" dirty="0">
              <a:latin typeface="Cambria" panose="02040503050406030204" pitchFamily="18" charset="0"/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>
            <a:off x="3450566" y="3537460"/>
            <a:ext cx="390766" cy="20155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13" idx="2"/>
          </p:cNvCxnSpPr>
          <p:nvPr/>
        </p:nvCxnSpPr>
        <p:spPr>
          <a:xfrm flipH="1">
            <a:off x="5342952" y="3321252"/>
            <a:ext cx="350496" cy="40362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3" name="Прямая со стрелкой 3072"/>
          <p:cNvCxnSpPr>
            <a:stCxn id="11" idx="2"/>
          </p:cNvCxnSpPr>
          <p:nvPr/>
        </p:nvCxnSpPr>
        <p:spPr>
          <a:xfrm>
            <a:off x="1383808" y="3537460"/>
            <a:ext cx="1632641" cy="16692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7" name="Прямая со стрелкой 3076"/>
          <p:cNvCxnSpPr>
            <a:stCxn id="9" idx="2"/>
          </p:cNvCxnSpPr>
          <p:nvPr/>
        </p:nvCxnSpPr>
        <p:spPr>
          <a:xfrm flipH="1">
            <a:off x="6300883" y="3552849"/>
            <a:ext cx="1485692" cy="15663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9" name="Прямая со стрелкой 3078"/>
          <p:cNvCxnSpPr>
            <a:endCxn id="14" idx="0"/>
          </p:cNvCxnSpPr>
          <p:nvPr/>
        </p:nvCxnSpPr>
        <p:spPr>
          <a:xfrm flipH="1">
            <a:off x="4626519" y="4716701"/>
            <a:ext cx="2" cy="37082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3" name="Прямая со стрелкой 3082"/>
          <p:cNvCxnSpPr>
            <a:endCxn id="8" idx="0"/>
          </p:cNvCxnSpPr>
          <p:nvPr/>
        </p:nvCxnSpPr>
        <p:spPr>
          <a:xfrm flipH="1">
            <a:off x="2059140" y="4771098"/>
            <a:ext cx="1737144" cy="3164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5" name="Прямая со стрелкой 3084"/>
          <p:cNvCxnSpPr>
            <a:endCxn id="15" idx="0"/>
          </p:cNvCxnSpPr>
          <p:nvPr/>
        </p:nvCxnSpPr>
        <p:spPr>
          <a:xfrm>
            <a:off x="5419266" y="4771098"/>
            <a:ext cx="1769076" cy="3164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Cambria" panose="02040503050406030204" pitchFamily="18" charset="0"/>
              </a:rPr>
              <a:t>6</a:t>
            </a:r>
            <a:endParaRPr lang="ru-RU" sz="1400" dirty="0">
              <a:latin typeface="Cambria" panose="02040503050406030204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81908" y="3704384"/>
            <a:ext cx="2053134" cy="830997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Cambria" panose="02040503050406030204" pitchFamily="18" charset="0"/>
              </a:rPr>
              <a:t>Муниципальные </a:t>
            </a:r>
            <a:r>
              <a:rPr lang="ru-RU" sz="1600" dirty="0" smtClean="0">
                <a:latin typeface="Cambria" panose="02040503050406030204" pitchFamily="18" charset="0"/>
              </a:rPr>
              <a:t>образования Томской области</a:t>
            </a:r>
            <a:endParaRPr lang="ru-RU" sz="1600" dirty="0">
              <a:latin typeface="Cambria" panose="02040503050406030204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842347" y="4193972"/>
            <a:ext cx="2053134" cy="707886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Cambria" panose="02040503050406030204" pitchFamily="18" charset="0"/>
              </a:rPr>
              <a:t>Томский областной институт повышения квалификации и переподготовки работников образования</a:t>
            </a:r>
            <a:endParaRPr lang="ru-RU" sz="1000" dirty="0">
              <a:latin typeface="Cambria" panose="02040503050406030204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842347" y="3709483"/>
            <a:ext cx="2053134" cy="400110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Cambria" panose="02040503050406030204" pitchFamily="18" charset="0"/>
              </a:rPr>
              <a:t>ОГБУ «Региональный центр развития образования</a:t>
            </a:r>
            <a:r>
              <a:rPr lang="ru-RU" sz="1000" dirty="0" smtClean="0">
                <a:latin typeface="Cambria" panose="02040503050406030204" pitchFamily="18" charset="0"/>
              </a:rPr>
              <a:t>»</a:t>
            </a:r>
            <a:endParaRPr lang="ru-RU" sz="1000" dirty="0">
              <a:latin typeface="Cambria" panose="02040503050406030204" pitchFamily="18" charset="0"/>
            </a:endParaRPr>
          </a:p>
        </p:txBody>
      </p:sp>
      <p:cxnSp>
        <p:nvCxnSpPr>
          <p:cNvPr id="3078" name="Прямая со стрелкой 3077"/>
          <p:cNvCxnSpPr>
            <a:stCxn id="49" idx="3"/>
          </p:cNvCxnSpPr>
          <p:nvPr/>
        </p:nvCxnSpPr>
        <p:spPr>
          <a:xfrm flipV="1">
            <a:off x="2335042" y="4077074"/>
            <a:ext cx="172585" cy="4280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4" name="Прямая со стрелкой 3083"/>
          <p:cNvCxnSpPr>
            <a:stCxn id="55" idx="1"/>
          </p:cNvCxnSpPr>
          <p:nvPr/>
        </p:nvCxnSpPr>
        <p:spPr>
          <a:xfrm flipH="1">
            <a:off x="6678813" y="3909538"/>
            <a:ext cx="163534" cy="16753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7" name="Прямая со стрелкой 3086"/>
          <p:cNvCxnSpPr>
            <a:stCxn id="54" idx="1"/>
          </p:cNvCxnSpPr>
          <p:nvPr/>
        </p:nvCxnSpPr>
        <p:spPr>
          <a:xfrm flipH="1" flipV="1">
            <a:off x="6678813" y="4384246"/>
            <a:ext cx="163534" cy="16366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9" name="Прямая со стрелкой 3088"/>
          <p:cNvCxnSpPr>
            <a:stCxn id="8" idx="3"/>
            <a:endCxn id="14" idx="1"/>
          </p:cNvCxnSpPr>
          <p:nvPr/>
        </p:nvCxnSpPr>
        <p:spPr>
          <a:xfrm>
            <a:off x="3224504" y="5287578"/>
            <a:ext cx="236650" cy="27699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6" name="Прямая со стрелкой 3095"/>
          <p:cNvCxnSpPr>
            <a:stCxn id="14" idx="3"/>
            <a:endCxn id="15" idx="1"/>
          </p:cNvCxnSpPr>
          <p:nvPr/>
        </p:nvCxnSpPr>
        <p:spPr>
          <a:xfrm flipV="1">
            <a:off x="5791883" y="5287578"/>
            <a:ext cx="231094" cy="27699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5236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8784" cy="922114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mbria" panose="02040503050406030204" pitchFamily="18" charset="0"/>
              </a:rPr>
              <a:t>1. Профессиональная ориентация (факторы выбора)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57196" y="2109347"/>
            <a:ext cx="8435283" cy="466625"/>
          </a:xfrm>
          <a:prstGeom prst="rect">
            <a:avLst/>
          </a:prstGeom>
          <a:solidFill>
            <a:srgbClr val="CCECFF"/>
          </a:solidFill>
          <a:ln w="19050">
            <a:solidFill>
              <a:srgbClr val="C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1.Постоянный мониторинг рынка труда и оценка перспективы его изменения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457197" y="2697241"/>
            <a:ext cx="8435281" cy="412825"/>
          </a:xfrm>
          <a:prstGeom prst="rect">
            <a:avLst/>
          </a:prstGeom>
          <a:solidFill>
            <a:srgbClr val="FFCCFF"/>
          </a:solidFill>
          <a:ln w="19050">
            <a:solidFill>
              <a:srgbClr val="C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2.Ориентация на выбор и освоение ни одной, а нескольких профессий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57198" y="3194575"/>
            <a:ext cx="8435280" cy="432048"/>
          </a:xfrm>
          <a:prstGeom prst="rect">
            <a:avLst/>
          </a:prstGeom>
          <a:solidFill>
            <a:srgbClr val="CCFFCC"/>
          </a:solidFill>
          <a:ln w="19050">
            <a:solidFill>
              <a:srgbClr val="C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3.Ориентация на постоянное повышение квалификации и карьерные выборы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57332" y="3707940"/>
            <a:ext cx="8435146" cy="433760"/>
          </a:xfrm>
          <a:prstGeom prst="rect">
            <a:avLst/>
          </a:prstGeom>
          <a:solidFill>
            <a:srgbClr val="FFFFCC"/>
          </a:solidFill>
          <a:ln w="19050">
            <a:solidFill>
              <a:srgbClr val="C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4.Повышение готовности к самостоятельному решению карьерных вопросов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57198" y="4230500"/>
            <a:ext cx="8435280" cy="423863"/>
          </a:xfrm>
          <a:prstGeom prst="rect">
            <a:avLst/>
          </a:prstGeom>
          <a:solidFill>
            <a:srgbClr val="CCFFFF"/>
          </a:solidFill>
          <a:ln w="19050">
            <a:solidFill>
              <a:srgbClr val="C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Cambria" panose="02040503050406030204" pitchFamily="18" charset="0"/>
                <a:cs typeface="Arial" pitchFamily="34" charset="0"/>
              </a:rPr>
              <a:t>5.С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истемная работа, предполагающая взаимодействие всех сторон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57198" y="4742618"/>
            <a:ext cx="8435280" cy="431800"/>
          </a:xfrm>
          <a:prstGeom prst="rect">
            <a:avLst/>
          </a:prstGeom>
          <a:solidFill>
            <a:srgbClr val="CCCCFF"/>
          </a:solidFill>
          <a:ln w="19050">
            <a:solidFill>
              <a:srgbClr val="C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6.Использование разных форм, методов и подходов в профориентации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57198" y="5236746"/>
            <a:ext cx="8435281" cy="431800"/>
          </a:xfrm>
          <a:prstGeom prst="rect">
            <a:avLst/>
          </a:prstGeom>
          <a:solidFill>
            <a:srgbClr val="FFFF99"/>
          </a:solidFill>
          <a:ln w="19050">
            <a:solidFill>
              <a:srgbClr val="8064A2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7.Развитие оперативных и долгосрочных показателей эффективности работы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57198" y="5730874"/>
            <a:ext cx="8435280" cy="407660"/>
          </a:xfrm>
          <a:prstGeom prst="rect">
            <a:avLst/>
          </a:prstGeom>
          <a:solidFill>
            <a:srgbClr val="CCFFFF"/>
          </a:solidFill>
          <a:ln w="19050">
            <a:solidFill>
              <a:srgbClr val="C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8.Профориентационная работа на идеях 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Компетентностного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подхода»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Cambria" panose="02040503050406030204" pitchFamily="18" charset="0"/>
              </a:rPr>
              <a:t>7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4" y="289274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0241" y="1490744"/>
            <a:ext cx="76490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Задачи и принципы профессиональной ориентации:</a:t>
            </a:r>
            <a:endParaRPr lang="ru-RU" sz="2200" b="1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538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4004" y="274638"/>
            <a:ext cx="6408315" cy="850106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>
                <a:solidFill>
                  <a:srgbClr val="C00000"/>
                </a:solidFill>
                <a:latin typeface="Cambria" panose="02040503050406030204" pitchFamily="18" charset="0"/>
              </a:rPr>
              <a:t>1. Профессиональная ориентация (факторы выбора)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261814"/>
            <a:ext cx="2664296" cy="64633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latin typeface="Cambria" panose="02040503050406030204" pitchFamily="18" charset="0"/>
              </a:rPr>
              <a:t>Выставочные </a:t>
            </a:r>
          </a:p>
          <a:p>
            <a:pPr algn="ctr"/>
            <a:r>
              <a:rPr lang="ru-RU" b="1" cap="all" dirty="0" smtClean="0">
                <a:latin typeface="Cambria" panose="02040503050406030204" pitchFamily="18" charset="0"/>
              </a:rPr>
              <a:t>мероприятия</a:t>
            </a:r>
            <a:endParaRPr lang="ru-RU" b="1" cap="all" dirty="0"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36885" y="1875629"/>
            <a:ext cx="2697149" cy="64633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latin typeface="Cambria" panose="02040503050406030204" pitchFamily="18" charset="0"/>
              </a:rPr>
              <a:t>ФОРУМНЫЕ </a:t>
            </a:r>
          </a:p>
          <a:p>
            <a:pPr algn="ctr"/>
            <a:r>
              <a:rPr lang="ru-RU" b="1" cap="all" dirty="0" smtClean="0">
                <a:latin typeface="Cambria" panose="02040503050406030204" pitchFamily="18" charset="0"/>
              </a:rPr>
              <a:t> мероприятия</a:t>
            </a:r>
            <a:endParaRPr lang="ru-RU" b="1" cap="all" dirty="0">
              <a:latin typeface="Cambria" panose="0204050305040603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2282" y="1520478"/>
            <a:ext cx="2697149" cy="64633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Cambria" panose="02040503050406030204" pitchFamily="18" charset="0"/>
              </a:rPr>
              <a:t>ОБРАЗОВАТЕЛЬНЫЕ МЕРОПРИЯТИЯ</a:t>
            </a:r>
            <a:endParaRPr lang="ru-RU" b="1" dirty="0">
              <a:latin typeface="Cambria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2167012"/>
            <a:ext cx="2664296" cy="4247317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Cambria" panose="02040503050406030204" pitchFamily="18" charset="0"/>
              </a:rPr>
              <a:t>Дни Департамента в муниципальных образованиях Томской области </a:t>
            </a:r>
            <a:endParaRPr lang="ru-RU" dirty="0" smtClean="0">
              <a:latin typeface="Cambria" panose="02040503050406030204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latin typeface="Cambria" panose="02040503050406030204" pitchFamily="18" charset="0"/>
              </a:rPr>
              <a:t>Зарубежные образовательные миссии</a:t>
            </a:r>
            <a:endParaRPr lang="ru-RU" dirty="0">
              <a:latin typeface="Cambria" panose="02040503050406030204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latin typeface="Cambria" panose="02040503050406030204" pitchFamily="18" charset="0"/>
              </a:rPr>
              <a:t>Стратегическая </a:t>
            </a:r>
            <a:r>
              <a:rPr lang="ru-RU" dirty="0">
                <a:latin typeface="Cambria" panose="02040503050406030204" pitchFamily="18" charset="0"/>
              </a:rPr>
              <a:t>сессия с объединениями работодателей, вузами и студентами «Кадры для бизнеса: задачи, проблемы, перспективы</a:t>
            </a:r>
            <a:r>
              <a:rPr lang="ru-RU" dirty="0" smtClean="0">
                <a:latin typeface="Cambria" panose="02040503050406030204" pitchFamily="18" charset="0"/>
              </a:rPr>
              <a:t>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08709" y="2442874"/>
            <a:ext cx="2664296" cy="3539430"/>
          </a:xfrm>
          <a:prstGeom prst="rect">
            <a:avLst/>
          </a:prstGeom>
          <a:solidFill>
            <a:srgbClr val="CCFFCC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Cambria" panose="02040503050406030204" pitchFamily="18" charset="0"/>
              </a:rPr>
              <a:t>Образовательный карьерный форум </a:t>
            </a:r>
            <a:r>
              <a:rPr lang="ru-RU" sz="1600" dirty="0">
                <a:latin typeface="Cambria" panose="02040503050406030204" pitchFamily="18" charset="0"/>
              </a:rPr>
              <a:t>«Профессионализм – 2030» </a:t>
            </a:r>
            <a:r>
              <a:rPr lang="ru-RU" sz="1600" dirty="0" smtClean="0">
                <a:latin typeface="Cambria" panose="02040503050406030204" pitchFamily="18" charset="0"/>
              </a:rPr>
              <a:t>Международный </a:t>
            </a:r>
            <a:r>
              <a:rPr lang="ru-RU" sz="1600" dirty="0">
                <a:latin typeface="Cambria" panose="02040503050406030204" pitchFamily="18" charset="0"/>
              </a:rPr>
              <a:t>Форум университетских городов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Cambria" panose="02040503050406030204" pitchFamily="18" charset="0"/>
              </a:rPr>
              <a:t>Организация учебно-производственных практик </a:t>
            </a:r>
            <a:r>
              <a:rPr lang="ru-RU" sz="1600" dirty="0" smtClean="0">
                <a:latin typeface="Cambria" panose="02040503050406030204" pitchFamily="18" charset="0"/>
              </a:rPr>
              <a:t>студентов АТО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Cambria" panose="02040503050406030204" pitchFamily="18" charset="0"/>
              </a:rPr>
              <a:t>Мастер-классы, презентации, Дни открытых дверей в вузах и т.д.</a:t>
            </a:r>
            <a:endParaRPr lang="ru-RU" sz="1600" dirty="0">
              <a:latin typeface="Cambria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42824" y="2722434"/>
            <a:ext cx="2697149" cy="3293209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Cambria" panose="02040503050406030204" pitchFamily="18" charset="0"/>
              </a:rPr>
              <a:t>Форум </a:t>
            </a:r>
            <a:r>
              <a:rPr lang="ru-RU" sz="1600" dirty="0" smtClean="0">
                <a:latin typeface="Cambria" panose="02040503050406030204" pitchFamily="18" charset="0"/>
              </a:rPr>
              <a:t>«</a:t>
            </a:r>
            <a:r>
              <a:rPr lang="ru-RU" sz="1600" dirty="0">
                <a:latin typeface="Cambria" panose="02040503050406030204" pitchFamily="18" charset="0"/>
              </a:rPr>
              <a:t>Образовательный </a:t>
            </a:r>
            <a:r>
              <a:rPr lang="ru-RU" sz="1600" dirty="0" err="1">
                <a:latin typeface="Cambria" panose="02040503050406030204" pitchFamily="18" charset="0"/>
              </a:rPr>
              <a:t>форсайт</a:t>
            </a:r>
            <a:r>
              <a:rPr lang="ru-RU" sz="1600" dirty="0">
                <a:latin typeface="Cambria" panose="02040503050406030204" pitchFamily="18" charset="0"/>
              </a:rPr>
              <a:t> +20: высокие технологии и профессии будущего»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Cambria" panose="02040503050406030204" pitchFamily="18" charset="0"/>
              </a:rPr>
              <a:t>Молодежный форум </a:t>
            </a:r>
            <a:r>
              <a:rPr lang="ru-RU" sz="1600" dirty="0">
                <a:latin typeface="Cambria" panose="02040503050406030204" pitchFamily="18" charset="0"/>
              </a:rPr>
              <a:t>«Новое поколение: кадровый резерв XXI века»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Cambria" panose="02040503050406030204" pitchFamily="18" charset="0"/>
              </a:rPr>
              <a:t>Всероссийский </a:t>
            </a:r>
            <a:r>
              <a:rPr lang="ru-RU" sz="1600" dirty="0" smtClean="0">
                <a:latin typeface="Cambria" panose="02040503050406030204" pitchFamily="18" charset="0"/>
              </a:rPr>
              <a:t>форум для старшеклассников «Новое </a:t>
            </a:r>
            <a:r>
              <a:rPr lang="ru-RU" sz="1600" dirty="0">
                <a:latin typeface="Cambria" panose="02040503050406030204" pitchFamily="18" charset="0"/>
              </a:rPr>
              <a:t>поколение – ресурс будущего»</a:t>
            </a:r>
          </a:p>
        </p:txBody>
      </p:sp>
      <p:pic>
        <p:nvPicPr>
          <p:cNvPr id="6147" name="Picture 3" descr="F:\Лучший госслужащий\blue-silhouettes-business-people-discussing-giant-speech-bubble-formed-global-networking-themed-symbols-440524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374" y="189614"/>
            <a:ext cx="1537320" cy="148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8460629" y="6413192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Cambria" panose="02040503050406030204" pitchFamily="18" charset="0"/>
              </a:rPr>
              <a:t>8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902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977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9820" y="233452"/>
            <a:ext cx="7509520" cy="72008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>
                <a:solidFill>
                  <a:srgbClr val="C00000"/>
                </a:solidFill>
                <a:latin typeface="Cambria" panose="02040503050406030204" pitchFamily="18" charset="0"/>
              </a:rPr>
              <a:t>1. Профессиональная ориентация (факторы выбора)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564904"/>
            <a:ext cx="4319396" cy="35283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Cambria" panose="02040503050406030204" pitchFamily="18" charset="0"/>
              </a:rPr>
              <a:t>1. Проведена </a:t>
            </a:r>
            <a:r>
              <a:rPr lang="ru-RU" sz="2000" dirty="0">
                <a:latin typeface="Cambria" panose="02040503050406030204" pitchFamily="18" charset="0"/>
              </a:rPr>
              <a:t>работа по </a:t>
            </a:r>
            <a:r>
              <a:rPr lang="ru-RU" sz="2000" dirty="0" smtClean="0">
                <a:latin typeface="Cambria" panose="02040503050406030204" pitchFamily="18" charset="0"/>
              </a:rPr>
              <a:t>обновлению </a:t>
            </a:r>
            <a:r>
              <a:rPr lang="ru-RU" sz="2000" dirty="0">
                <a:latin typeface="Cambria" panose="02040503050406030204" pitchFamily="18" charset="0"/>
              </a:rPr>
              <a:t>буклета «Учись в Томске</a:t>
            </a:r>
            <a:r>
              <a:rPr lang="ru-RU" sz="2000" dirty="0" smtClean="0">
                <a:latin typeface="Cambria" panose="02040503050406030204" pitchFamily="18" charset="0"/>
              </a:rPr>
              <a:t>!». Выполнен перевод </a:t>
            </a:r>
            <a:r>
              <a:rPr lang="ru-RU" sz="2000" dirty="0">
                <a:latin typeface="Cambria" panose="02040503050406030204" pitchFamily="18" charset="0"/>
              </a:rPr>
              <a:t>буклета на английский, китайский, вьетнамский, монгольский </a:t>
            </a:r>
            <a:r>
              <a:rPr lang="ru-RU" sz="2000" dirty="0" smtClean="0">
                <a:latin typeface="Cambria" panose="02040503050406030204" pitchFamily="18" charset="0"/>
              </a:rPr>
              <a:t>языка. Буклет издан на 5 </a:t>
            </a:r>
            <a:r>
              <a:rPr lang="ru-RU" sz="2000" dirty="0">
                <a:latin typeface="Cambria" panose="02040503050406030204" pitchFamily="18" charset="0"/>
              </a:rPr>
              <a:t>языках </a:t>
            </a:r>
            <a:r>
              <a:rPr lang="ru-RU" sz="2000" dirty="0" smtClean="0">
                <a:latin typeface="Cambria" panose="02040503050406030204" pitchFamily="18" charset="0"/>
              </a:rPr>
              <a:t>тиражом </a:t>
            </a:r>
            <a:r>
              <a:rPr lang="ru-RU" sz="2000" dirty="0">
                <a:latin typeface="Cambria" panose="02040503050406030204" pitchFamily="18" charset="0"/>
              </a:rPr>
              <a:t>700 шт</a:t>
            </a:r>
            <a:r>
              <a:rPr lang="ru-RU" sz="2000" dirty="0" smtClean="0">
                <a:latin typeface="Cambria" panose="020405030504060302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Cambria" panose="02040503050406030204" pitchFamily="18" charset="0"/>
              </a:rPr>
              <a:t>2. Осуществляется поддержка сайта «Учись в Томске!»</a:t>
            </a:r>
          </a:p>
          <a:p>
            <a:endParaRPr lang="ru-RU" sz="2000" dirty="0" smtClean="0">
              <a:latin typeface="Cambria" panose="02040503050406030204" pitchFamily="18" charset="0"/>
            </a:endParaRPr>
          </a:p>
        </p:txBody>
      </p:sp>
      <p:pic>
        <p:nvPicPr>
          <p:cNvPr id="8196" name="Picture 4" descr="F:\Лучший госслужащий\business-people-group-colorful-silhouette-concept-businesspeople-team-over-world-map-background-470752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940" y="3861048"/>
            <a:ext cx="396240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6749528" cy="1155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F:\Лучший госслужащий\logo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940" y="2708920"/>
            <a:ext cx="3708400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Cambria" panose="02040503050406030204" pitchFamily="18" charset="0"/>
              </a:rPr>
              <a:t>9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902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1045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55570" cy="77809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mbria" panose="02040503050406030204" pitchFamily="18" charset="0"/>
              </a:rPr>
              <a:t>2. Приём в высшие учебные </a:t>
            </a:r>
            <a:r>
              <a:rPr lang="ru-RU" sz="32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заведения</a:t>
            </a:r>
            <a:r>
              <a:rPr lang="ru-RU" sz="3600" dirty="0" smtClean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endParaRPr lang="ru-RU" sz="36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9722" y="1123002"/>
            <a:ext cx="8500750" cy="1754326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Cambria" panose="02040503050406030204" pitchFamily="18" charset="0"/>
              </a:rPr>
              <a:t>Департамент </a:t>
            </a:r>
            <a:r>
              <a:rPr lang="ru-RU" b="1" dirty="0">
                <a:latin typeface="Cambria" panose="02040503050406030204" pitchFamily="18" charset="0"/>
              </a:rPr>
              <a:t>науки и высшего образования Администрации Томской области </a:t>
            </a:r>
            <a:r>
              <a:rPr lang="ru-RU" b="1" dirty="0" smtClean="0">
                <a:latin typeface="Cambria" panose="02040503050406030204" pitchFamily="18" charset="0"/>
              </a:rPr>
              <a:t>осуществляет: </a:t>
            </a:r>
          </a:p>
          <a:p>
            <a:pPr algn="just"/>
            <a:r>
              <a:rPr lang="ru-RU" dirty="0" smtClean="0">
                <a:latin typeface="Cambria" panose="02040503050406030204" pitchFamily="18" charset="0"/>
              </a:rPr>
              <a:t>1. Подготовку </a:t>
            </a:r>
            <a:r>
              <a:rPr lang="ru-RU" dirty="0">
                <a:latin typeface="Cambria" panose="02040503050406030204" pitchFamily="18" charset="0"/>
              </a:rPr>
              <a:t>предложений по корректировке проекта контрольных цифр </a:t>
            </a:r>
            <a:r>
              <a:rPr lang="ru-RU" dirty="0" smtClean="0">
                <a:latin typeface="Cambria" panose="02040503050406030204" pitchFamily="18" charset="0"/>
              </a:rPr>
              <a:t>приема, </a:t>
            </a:r>
            <a:r>
              <a:rPr lang="ru-RU" dirty="0">
                <a:latin typeface="Cambria" panose="02040503050406030204" pitchFamily="18" charset="0"/>
              </a:rPr>
              <a:t>с учетом возможностей образовательной сети региона, предложений объединений работодателей и стратегических ориентиров развития Томской области.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440" y="4027317"/>
            <a:ext cx="6499808" cy="923330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ambria" panose="02040503050406030204" pitchFamily="18" charset="0"/>
              </a:rPr>
              <a:t>2. Согласование доли студентов целевого приёма в общем объёме КЦП по УГС 44.00.00 «Образование и педагогические науки»</a:t>
            </a:r>
            <a:endParaRPr lang="ru-RU" dirty="0">
              <a:latin typeface="Cambria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9722" y="2949615"/>
            <a:ext cx="6355792" cy="954107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400" i="1" dirty="0">
                <a:latin typeface="Cambria" panose="02040503050406030204" pitchFamily="18" charset="0"/>
              </a:rPr>
              <a:t>При корректировке проекта контрольных цифр приема используется </a:t>
            </a:r>
            <a:r>
              <a:rPr lang="ru-RU" sz="1400" b="1" i="1" dirty="0">
                <a:latin typeface="Cambria" panose="02040503050406030204" pitchFamily="18" charset="0"/>
              </a:rPr>
              <a:t>«Методика расчета на среднесрочную и долгосрочную перспективу потребности субъектов Российской Федерации, отраслей экономики и крупнейших работодателей в профессиональных кадрах</a:t>
            </a:r>
            <a:r>
              <a:rPr lang="ru-RU" sz="1400" b="1" i="1" dirty="0" smtClean="0">
                <a:latin typeface="Cambria" panose="02040503050406030204" pitchFamily="18" charset="0"/>
              </a:rPr>
              <a:t>»</a:t>
            </a:r>
            <a:r>
              <a:rPr lang="ru-RU" sz="1400" i="1" dirty="0">
                <a:latin typeface="Cambria" panose="02040503050406030204" pitchFamily="18" charset="0"/>
              </a:rPr>
              <a:t>.</a:t>
            </a:r>
            <a:endParaRPr lang="ru-RU" sz="1400" i="1" dirty="0" smtClean="0">
              <a:latin typeface="Cambria" panose="02040503050406030204" pitchFamily="18" charset="0"/>
            </a:endParaRPr>
          </a:p>
        </p:txBody>
      </p:sp>
      <p:pic>
        <p:nvPicPr>
          <p:cNvPr id="7170" name="Picture 2" descr="F:\Лучший госслужащий\business-people-silhouettes-working-social-networking-concep-concept-475732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317" y="2949615"/>
            <a:ext cx="2116989" cy="164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Cambria" panose="02040503050406030204" pitchFamily="18" charset="0"/>
              </a:rPr>
              <a:t>10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04440" y="5016519"/>
            <a:ext cx="8516032" cy="923330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ambria" panose="02040503050406030204" pitchFamily="18" charset="0"/>
              </a:rPr>
              <a:t>3. Оперативный мониторинг деятельности приёмных комиссий образовательных организаций высшего образования и подготовку аналитической записки о результатах приёмной кампании</a:t>
            </a:r>
            <a:endParaRPr lang="ru-RU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6698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48872" cy="70609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mbria" panose="02040503050406030204" pitchFamily="18" charset="0"/>
              </a:rPr>
              <a:t>2. Приём в высшие учебные заведения  </a:t>
            </a:r>
            <a:r>
              <a:rPr lang="ru-RU" sz="20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(</a:t>
            </a:r>
            <a:r>
              <a:rPr lang="ru-RU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2016 год)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18939"/>
              </p:ext>
            </p:extLst>
          </p:nvPr>
        </p:nvGraphicFramePr>
        <p:xfrm>
          <a:off x="172692" y="1040852"/>
          <a:ext cx="8807613" cy="56959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6450"/>
                <a:gridCol w="696300"/>
                <a:gridCol w="696300"/>
                <a:gridCol w="696300"/>
                <a:gridCol w="696300"/>
                <a:gridCol w="749786"/>
                <a:gridCol w="642814"/>
                <a:gridCol w="696300"/>
                <a:gridCol w="696300"/>
                <a:gridCol w="1220763"/>
              </a:tblGrid>
              <a:tr h="4173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ТГУ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ТПУ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ТУСУР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ТГАСУ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СибГМУ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ТГПУ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СТИ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Всего 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Целевой прием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г.Томск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688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668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412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204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507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3624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273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г.Северск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208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110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711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50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г. Кедровый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г. Стрежевой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Александровский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Асиновский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21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Бакчарский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15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Верхнекетский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Зырянский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14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Каргасокский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20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20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Кожевниковский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14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Колпашевский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26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Кривошеинский  р-н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Молчановский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Парабельский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Первомайский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85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26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Тегульдетский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Томский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60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90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366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58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Чаинский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</a:t>
                      </a:r>
                      <a:endParaRPr lang="ru-RU" sz="1300" b="1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199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 dirty="0" err="1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Шегарский</a:t>
                      </a:r>
                      <a:r>
                        <a:rPr lang="ru-RU" sz="13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  р-н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23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74</a:t>
                      </a:r>
                      <a:endParaRPr lang="ru-RU" sz="1300" b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  <a:tr h="6353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i="0" baseline="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ВСЕГО</a:t>
                      </a:r>
                      <a:endParaRPr lang="en-US" sz="1300" b="1" i="0" baseline="0" dirty="0" smtClean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300" b="1" i="0" baseline="0" dirty="0" smtClean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b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1" i="0" baseline="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r>
                        <a:rPr lang="ru-RU" sz="1300" b="1" i="0" baseline="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761</a:t>
                      </a:r>
                      <a:endParaRPr lang="ru-RU" sz="1300" b="1" i="0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i="0" baseline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1077</a:t>
                      </a:r>
                      <a:endParaRPr lang="ru-RU" sz="1300" b="1" i="0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i="0" baseline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1031</a:t>
                      </a:r>
                      <a:endParaRPr lang="ru-RU" sz="1300" b="1" i="0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i="0" baseline="0" dirty="0" smtClean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</a:endParaRPr>
                    </a:p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i="0" baseline="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619</a:t>
                      </a:r>
                      <a:endParaRPr lang="ru-RU" sz="1300" b="1" i="0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i="0" baseline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330</a:t>
                      </a:r>
                      <a:endParaRPr lang="ru-RU" sz="1300" b="1" i="0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i="0" baseline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1023</a:t>
                      </a:r>
                      <a:endParaRPr lang="ru-RU" sz="1300" b="1" i="0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i="0" baseline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130</a:t>
                      </a:r>
                      <a:endParaRPr lang="ru-RU" sz="1300" b="1" i="0" baseline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/>
                          <a:cs typeface="Times New Roman"/>
                        </a:rPr>
                        <a:t>5871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b="1" i="0" baseline="0" dirty="0" smtClean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i="0" baseline="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580</a:t>
                      </a:r>
                      <a:endParaRPr lang="ru-RU" sz="1300" b="1" i="0" baseline="0" dirty="0" smtClean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56132" marR="56132" marT="0" marB="0" anchor="ctr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495612" y="6381328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11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9814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48872" cy="70609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mbria" panose="02040503050406030204" pitchFamily="18" charset="0"/>
              </a:rPr>
              <a:t>2. Приём в высшие учебные заведения  </a:t>
            </a:r>
            <a:r>
              <a:rPr lang="ru-RU" sz="20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(</a:t>
            </a:r>
            <a:r>
              <a:rPr lang="ru-RU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2016 год)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460629" y="6309320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</a:t>
            </a:r>
            <a:r>
              <a:rPr lang="ru-RU" sz="1400" dirty="0" smtClean="0">
                <a:latin typeface="Cambria" panose="02040503050406030204" pitchFamily="18" charset="0"/>
              </a:rPr>
              <a:t>2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929277"/>
              </p:ext>
            </p:extLst>
          </p:nvPr>
        </p:nvGraphicFramePr>
        <p:xfrm>
          <a:off x="539553" y="2036037"/>
          <a:ext cx="7921076" cy="42484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51229"/>
                <a:gridCol w="1584887"/>
                <a:gridCol w="1742480"/>
                <a:gridCol w="1742480"/>
              </a:tblGrid>
              <a:tr h="9441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СРЕДНИЙ БАЛЛ ЕГЭ по вузам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2016 год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2015 год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Изменение, %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20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ТПУ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76,72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74,44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+3,1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20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СибГМУ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75</a:t>
                      </a: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,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74</a:t>
                      </a: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,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67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+0,7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2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73,78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71,09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+3,8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20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ТУСУР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66,7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66,2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+0,8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20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ТГПУ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63,4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62,0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+2,3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20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СТИ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61,78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60,1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+2,8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20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ТГАСУ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60,2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59,8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  <a:tabLst>
                          <a:tab pos="50800" algn="l"/>
                        </a:tabLs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+0,7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44285" y="1340768"/>
            <a:ext cx="78490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Cambria" panose="02040503050406030204" pitchFamily="18" charset="0"/>
                <a:ea typeface="Times New Roman" panose="02020603050405020304" pitchFamily="18" charset="0"/>
              </a:rPr>
              <a:t>Уровень баллов ЕГЭ 2016 года в разрезе вузов в сравнении с 2015 годом</a:t>
            </a:r>
            <a:endParaRPr lang="ru-RU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197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3" y="274638"/>
            <a:ext cx="8152723" cy="706090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rgbClr val="C00000"/>
                </a:solidFill>
                <a:latin typeface="Cambria" panose="02040503050406030204" pitchFamily="18" charset="0"/>
              </a:rPr>
              <a:t>3. Обучение в высших учебных заведениях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460629" y="6309320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</a:t>
            </a:r>
            <a:r>
              <a:rPr lang="ru-RU" sz="1400" dirty="0" smtClean="0">
                <a:latin typeface="Cambria" panose="02040503050406030204" pitchFamily="18" charset="0"/>
              </a:rPr>
              <a:t>3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448073"/>
              </p:ext>
            </p:extLst>
          </p:nvPr>
        </p:nvGraphicFramePr>
        <p:xfrm>
          <a:off x="539552" y="2348879"/>
          <a:ext cx="7921077" cy="42816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3127"/>
                <a:gridCol w="1962382"/>
                <a:gridCol w="1962382"/>
                <a:gridCol w="1963186"/>
              </a:tblGrid>
              <a:tr h="1513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Наименование вуза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Количество показателей «зелёной зоны»/ «красной зоны»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Количество показателей превышающих значение по сравнению с 2015 годом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Количество показателей снизивших значение по сравнению с 2015 годом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5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НИ ТГУ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7/0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5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НИ ТПУ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7/0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5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ТУСУР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6/1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5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СибГМУ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7/0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5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ТГПУ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7/0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5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ТГАСУ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7/0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5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ТИБ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5/2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59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ТЭЮИ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4/3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7" y="1124744"/>
            <a:ext cx="86567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Cambria" panose="02040503050406030204" pitchFamily="18" charset="0"/>
                <a:ea typeface="Times New Roman" panose="02020603050405020304" pitchFamily="18" charset="0"/>
              </a:rPr>
              <a:t>М</a:t>
            </a:r>
            <a:r>
              <a:rPr lang="ru-RU" sz="1400" b="1" dirty="0" smtClean="0">
                <a:latin typeface="Cambria" panose="02040503050406030204" pitchFamily="18" charset="0"/>
                <a:ea typeface="Times New Roman" panose="02020603050405020304" pitchFamily="18" charset="0"/>
              </a:rPr>
              <a:t>ониторинг </a:t>
            </a:r>
            <a:r>
              <a:rPr lang="ru-RU" sz="1400" b="1" dirty="0">
                <a:latin typeface="Cambria" panose="02040503050406030204" pitchFamily="18" charset="0"/>
                <a:ea typeface="Times New Roman" panose="02020603050405020304" pitchFamily="18" charset="0"/>
              </a:rPr>
              <a:t>эффективности деятельности образовательных организаций высшего </a:t>
            </a:r>
            <a:r>
              <a:rPr lang="ru-RU" sz="1400" b="1" dirty="0" smtClean="0">
                <a:latin typeface="Cambria" panose="02040503050406030204" pitchFamily="18" charset="0"/>
                <a:ea typeface="Times New Roman" panose="02020603050405020304" pitchFamily="18" charset="0"/>
              </a:rPr>
              <a:t>образования</a:t>
            </a:r>
          </a:p>
          <a:p>
            <a:pPr algn="just"/>
            <a:r>
              <a:rPr lang="ru-RU" sz="1400" dirty="0" smtClean="0">
                <a:latin typeface="Cambria" panose="02040503050406030204" pitchFamily="18" charset="0"/>
                <a:ea typeface="Times New Roman" panose="02020603050405020304" pitchFamily="18" charset="0"/>
              </a:rPr>
              <a:t>Оценка </a:t>
            </a:r>
            <a:r>
              <a:rPr lang="ru-RU" sz="1400" dirty="0">
                <a:latin typeface="Cambria" panose="02040503050406030204" pitchFamily="18" charset="0"/>
                <a:ea typeface="Times New Roman" panose="02020603050405020304" pitchFamily="18" charset="0"/>
              </a:rPr>
              <a:t>деятельности вузов осуществлялась по следующим критериям с определенными пороговыми значениями: </a:t>
            </a:r>
            <a:endParaRPr lang="ru-RU" sz="1400" dirty="0" smtClean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Cambria" panose="02040503050406030204" pitchFamily="18" charset="0"/>
                <a:ea typeface="Times New Roman" panose="02020603050405020304" pitchFamily="18" charset="0"/>
              </a:rPr>
              <a:t>образовательная</a:t>
            </a:r>
            <a:r>
              <a:rPr lang="ru-RU" sz="1400" dirty="0">
                <a:latin typeface="Cambria" panose="02040503050406030204" pitchFamily="18" charset="0"/>
                <a:ea typeface="Times New Roman" panose="02020603050405020304" pitchFamily="18" charset="0"/>
              </a:rPr>
              <a:t>, научно-исследовательская, международная и финансово-экономическая деятельность, инфраструктура и трудоустройство выпускников.</a:t>
            </a:r>
            <a:endParaRPr lang="ru-RU" sz="1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493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3" y="274638"/>
            <a:ext cx="8152723" cy="706090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rgbClr val="C00000"/>
                </a:solidFill>
                <a:latin typeface="Cambria" panose="02040503050406030204" pitchFamily="18" charset="0"/>
              </a:rPr>
              <a:t>3. Обучение в высших учебных заведениях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460629" y="6309320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</a:t>
            </a:r>
            <a:r>
              <a:rPr lang="ru-RU" sz="1400" dirty="0" smtClean="0">
                <a:latin typeface="Cambria" panose="02040503050406030204" pitchFamily="18" charset="0"/>
              </a:rPr>
              <a:t>4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2929" y="1196752"/>
            <a:ext cx="82875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Cambria" panose="02040503050406030204" pitchFamily="18" charset="0"/>
              </a:rPr>
              <a:t>Предметный </a:t>
            </a:r>
            <a:r>
              <a:rPr lang="ru-RU" dirty="0">
                <a:latin typeface="Cambria" panose="02040503050406030204" pitchFamily="18" charset="0"/>
              </a:rPr>
              <a:t>рейтинг QS (</a:t>
            </a:r>
            <a:r>
              <a:rPr lang="ru-RU" dirty="0" err="1">
                <a:latin typeface="Cambria" panose="02040503050406030204" pitchFamily="18" charset="0"/>
              </a:rPr>
              <a:t>World</a:t>
            </a:r>
            <a:r>
              <a:rPr lang="ru-RU" dirty="0">
                <a:latin typeface="Cambria" panose="02040503050406030204" pitchFamily="18" charset="0"/>
              </a:rPr>
              <a:t> </a:t>
            </a:r>
            <a:r>
              <a:rPr lang="ru-RU" dirty="0" err="1">
                <a:latin typeface="Cambria" panose="02040503050406030204" pitchFamily="18" charset="0"/>
              </a:rPr>
              <a:t>University</a:t>
            </a:r>
            <a:r>
              <a:rPr lang="ru-RU" dirty="0">
                <a:latin typeface="Cambria" panose="02040503050406030204" pitchFamily="18" charset="0"/>
              </a:rPr>
              <a:t> </a:t>
            </a:r>
            <a:r>
              <a:rPr lang="ru-RU" dirty="0" err="1">
                <a:latin typeface="Cambria" panose="02040503050406030204" pitchFamily="18" charset="0"/>
              </a:rPr>
              <a:t>Rankings</a:t>
            </a:r>
            <a:r>
              <a:rPr lang="ru-RU" dirty="0">
                <a:latin typeface="Cambria" panose="02040503050406030204" pitchFamily="18" charset="0"/>
              </a:rPr>
              <a:t> </a:t>
            </a:r>
            <a:r>
              <a:rPr lang="ru-RU" dirty="0" err="1">
                <a:latin typeface="Cambria" panose="02040503050406030204" pitchFamily="18" charset="0"/>
              </a:rPr>
              <a:t>by</a:t>
            </a:r>
            <a:r>
              <a:rPr lang="ru-RU" dirty="0">
                <a:latin typeface="Cambria" panose="02040503050406030204" pitchFamily="18" charset="0"/>
              </a:rPr>
              <a:t> </a:t>
            </a:r>
            <a:r>
              <a:rPr lang="ru-RU" dirty="0" err="1" smtClean="0">
                <a:latin typeface="Cambria" panose="02040503050406030204" pitchFamily="18" charset="0"/>
              </a:rPr>
              <a:t>Subject</a:t>
            </a:r>
            <a:r>
              <a:rPr lang="ru-RU" dirty="0" smtClean="0">
                <a:latin typeface="Cambria" panose="02040503050406030204" pitchFamily="18" charset="0"/>
              </a:rPr>
              <a:t>) продемонстрировал высокий уровень томских вузов. </a:t>
            </a:r>
          </a:p>
          <a:p>
            <a:pPr algn="just"/>
            <a:r>
              <a:rPr lang="ru-RU" dirty="0" smtClean="0">
                <a:latin typeface="Cambria" panose="02040503050406030204" pitchFamily="18" charset="0"/>
              </a:rPr>
              <a:t>Исследование</a:t>
            </a:r>
            <a:r>
              <a:rPr lang="ru-RU" dirty="0">
                <a:latin typeface="Cambria" panose="02040503050406030204" pitchFamily="18" charset="0"/>
              </a:rPr>
              <a:t>, проведенное аналитиками компании QS </a:t>
            </a:r>
            <a:r>
              <a:rPr lang="ru-RU" dirty="0" smtClean="0">
                <a:latin typeface="Cambria" panose="02040503050406030204" pitchFamily="18" charset="0"/>
              </a:rPr>
              <a:t>оценивает </a:t>
            </a:r>
            <a:r>
              <a:rPr lang="ru-RU" dirty="0">
                <a:latin typeface="Cambria" panose="02040503050406030204" pitchFamily="18" charset="0"/>
              </a:rPr>
              <a:t>университеты из 74 стран по 46 предметам.</a:t>
            </a:r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492896"/>
            <a:ext cx="694372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Рисунок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706" y="3081479"/>
            <a:ext cx="6962775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5750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7063"/>
            <a:ext cx="5904656" cy="1143000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4. Выпуск и Трудоустройство</a:t>
            </a:r>
            <a:endParaRPr lang="ru-RU" sz="20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358311"/>
              </p:ext>
            </p:extLst>
          </p:nvPr>
        </p:nvGraphicFramePr>
        <p:xfrm>
          <a:off x="445751" y="1316101"/>
          <a:ext cx="8305737" cy="44538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0787"/>
                <a:gridCol w="1289960"/>
                <a:gridCol w="1289960"/>
                <a:gridCol w="1524121"/>
                <a:gridCol w="1524121"/>
                <a:gridCol w="1386788"/>
              </a:tblGrid>
              <a:tr h="8167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Вуз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Всего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выпускников, чел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/%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Продолжили образование,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чел/%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Служба в ВС РФ,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чел/%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Не трудоустроено,  чел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/%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Трудоустроено,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чел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/%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ТПУ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2605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943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558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1067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100%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36,1%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1,4%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21,4%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40,9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ТГУ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2745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1389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133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1114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100%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50,6%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4,8%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3,9%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40,5%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ТУСУР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1378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487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13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871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100%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35,3%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0,9%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0,5%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63,2%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ТГПУ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427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65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18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343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100%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12,2%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4,2%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0,2%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80,3%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ТГАСУ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763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178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63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508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100%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23,3%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8,2%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1,8%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66,5%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СибГМУ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424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403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03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100%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4,7%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0,2%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0%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95%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912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ИТОГО по университетам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8342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3082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265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689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4306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473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100%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36,9%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3,1%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8,2%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51,6%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64516" y="5786137"/>
            <a:ext cx="8355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Cambria" panose="02040503050406030204" pitchFamily="18" charset="0"/>
              </a:rPr>
              <a:t>2016 </a:t>
            </a:r>
            <a:r>
              <a:rPr lang="ru-RU" sz="1400" dirty="0">
                <a:latin typeface="Cambria" panose="02040503050406030204" pitchFamily="18" charset="0"/>
              </a:rPr>
              <a:t>год – </a:t>
            </a:r>
            <a:r>
              <a:rPr lang="ru-RU" sz="1400" dirty="0" smtClean="0">
                <a:latin typeface="Cambria" panose="02040503050406030204" pitchFamily="18" charset="0"/>
              </a:rPr>
              <a:t>мониторинг эффективности </a:t>
            </a:r>
            <a:r>
              <a:rPr lang="ru-RU" sz="1400" dirty="0">
                <a:latin typeface="Cambria" panose="02040503050406030204" pitchFamily="18" charset="0"/>
              </a:rPr>
              <a:t>образовательных организаций высшего </a:t>
            </a:r>
            <a:r>
              <a:rPr lang="ru-RU" sz="1400" dirty="0" smtClean="0">
                <a:latin typeface="Cambria" panose="02040503050406030204" pitchFamily="18" charset="0"/>
              </a:rPr>
              <a:t>образования Министерства </a:t>
            </a:r>
            <a:r>
              <a:rPr lang="ru-RU" sz="1400" dirty="0">
                <a:latin typeface="Cambria" panose="02040503050406030204" pitchFamily="18" charset="0"/>
              </a:rPr>
              <a:t>образования и науки </a:t>
            </a:r>
            <a:r>
              <a:rPr lang="ru-RU" sz="1400" dirty="0" smtClean="0">
                <a:latin typeface="Cambria" panose="02040503050406030204" pitchFamily="18" charset="0"/>
              </a:rPr>
              <a:t>Российской Федерации: при </a:t>
            </a:r>
            <a:r>
              <a:rPr lang="ru-RU" sz="1400" dirty="0">
                <a:latin typeface="Cambria" panose="02040503050406030204" pitchFamily="18" charset="0"/>
              </a:rPr>
              <a:t>пороговом значении в 75% показатели трудоустройства выпускников томских университетов следующие: </a:t>
            </a:r>
            <a:endParaRPr lang="ru-RU" sz="1400" dirty="0" smtClean="0">
              <a:latin typeface="Cambria" panose="02040503050406030204" pitchFamily="18" charset="0"/>
            </a:endParaRPr>
          </a:p>
          <a:p>
            <a:pPr algn="just"/>
            <a:r>
              <a:rPr lang="ru-RU" sz="1400" b="1" dirty="0" smtClean="0">
                <a:latin typeface="Cambria" panose="02040503050406030204" pitchFamily="18" charset="0"/>
              </a:rPr>
              <a:t>ТГУ </a:t>
            </a:r>
            <a:r>
              <a:rPr lang="ru-RU" sz="1400" b="1" dirty="0">
                <a:latin typeface="Cambria" panose="02040503050406030204" pitchFamily="18" charset="0"/>
              </a:rPr>
              <a:t>– 75%, </a:t>
            </a:r>
            <a:r>
              <a:rPr lang="ru-RU" sz="1400" b="1" dirty="0" smtClean="0">
                <a:latin typeface="Cambria" panose="02040503050406030204" pitchFamily="18" charset="0"/>
              </a:rPr>
              <a:t>ТПУ </a:t>
            </a:r>
            <a:r>
              <a:rPr lang="ru-RU" sz="1400" b="1" dirty="0">
                <a:latin typeface="Cambria" panose="02040503050406030204" pitchFamily="18" charset="0"/>
              </a:rPr>
              <a:t>– 85%, ТУСУР – 80</a:t>
            </a:r>
            <a:r>
              <a:rPr lang="ru-RU" sz="1400" b="1" dirty="0" smtClean="0">
                <a:latin typeface="Cambria" panose="02040503050406030204" pitchFamily="18" charset="0"/>
              </a:rPr>
              <a:t>%, </a:t>
            </a:r>
            <a:r>
              <a:rPr lang="ru-RU" sz="1400" b="1" dirty="0">
                <a:latin typeface="Cambria" panose="02040503050406030204" pitchFamily="18" charset="0"/>
              </a:rPr>
              <a:t>ТГПУ – 85%, </a:t>
            </a:r>
            <a:r>
              <a:rPr lang="ru-RU" sz="1400" b="1" dirty="0" smtClean="0">
                <a:latin typeface="Cambria" panose="02040503050406030204" pitchFamily="18" charset="0"/>
              </a:rPr>
              <a:t>ТГАСУ </a:t>
            </a:r>
            <a:r>
              <a:rPr lang="ru-RU" sz="1400" b="1" dirty="0">
                <a:latin typeface="Cambria" panose="02040503050406030204" pitchFamily="18" charset="0"/>
              </a:rPr>
              <a:t>– 75%, СибГМУ – 85</a:t>
            </a:r>
            <a:r>
              <a:rPr lang="ru-RU" sz="1400" b="1" dirty="0" smtClean="0">
                <a:latin typeface="Cambria" panose="02040503050406030204" pitchFamily="18" charset="0"/>
              </a:rPr>
              <a:t>%.</a:t>
            </a:r>
            <a:endParaRPr lang="ru-RU" sz="1400" b="1" dirty="0">
              <a:latin typeface="Cambria" panose="02040503050406030204" pitchFamily="18" charset="0"/>
            </a:endParaRPr>
          </a:p>
        </p:txBody>
      </p:sp>
      <p:pic>
        <p:nvPicPr>
          <p:cNvPr id="6" name="Picture 2" descr="F:\Лучший госслужащий\stock-photo-18480331-diverse-business-peo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188639"/>
            <a:ext cx="2199607" cy="111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592107" y="6465070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</a:t>
            </a:r>
            <a:r>
              <a:rPr lang="ru-RU" sz="1400" dirty="0" smtClean="0">
                <a:latin typeface="Cambria" panose="02040503050406030204" pitchFamily="18" charset="0"/>
              </a:rPr>
              <a:t>5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043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7063"/>
            <a:ext cx="5551583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Cambria" panose="02040503050406030204" pitchFamily="18" charset="0"/>
              </a:rPr>
              <a:t>Инфраструктура вузов</a:t>
            </a:r>
            <a:endParaRPr lang="ru-RU" sz="20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pic>
        <p:nvPicPr>
          <p:cNvPr id="6" name="Picture 2" descr="F:\Лучший госслужащий\stock-photo-18480331-diverse-business-peo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169" y="188639"/>
            <a:ext cx="2446662" cy="111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</a:t>
            </a:r>
            <a:r>
              <a:rPr lang="ru-RU" sz="1400" dirty="0" smtClean="0">
                <a:latin typeface="Cambria" panose="02040503050406030204" pitchFamily="18" charset="0"/>
              </a:rPr>
              <a:t>6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0270703"/>
              </p:ext>
            </p:extLst>
          </p:nvPr>
        </p:nvGraphicFramePr>
        <p:xfrm>
          <a:off x="611560" y="2062161"/>
          <a:ext cx="7416824" cy="4201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93168" y="1357400"/>
            <a:ext cx="7063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Обеспеченность общежитиями студентов томских вузов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04135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7063"/>
            <a:ext cx="8152723" cy="1143000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srgbClr val="C00000"/>
                </a:solidFill>
                <a:latin typeface="Cambria" panose="02040503050406030204" pitchFamily="18" charset="0"/>
              </a:rPr>
              <a:t>Финансовое обеспечение реализации государственной политики в сфере образования</a:t>
            </a:r>
            <a:endParaRPr lang="ru-RU" sz="20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</a:t>
            </a:r>
            <a:r>
              <a:rPr lang="ru-RU" sz="1400" dirty="0" smtClean="0">
                <a:latin typeface="Cambria" panose="02040503050406030204" pitchFamily="18" charset="0"/>
              </a:rPr>
              <a:t>7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916832"/>
            <a:ext cx="846430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Ведомственная целевая программа (ВЦП)</a:t>
            </a:r>
          </a:p>
          <a:p>
            <a:pPr indent="449580" algn="ctr"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Подготовка кадров для инновационного развития экономики региона»</a:t>
            </a: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Основная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 ВЦП –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инновационного сектора образования в системе высшего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образования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Объём финансирования мероприятий ВЦП на 2016 год составил 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13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442,3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тысяч рублей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89280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7063"/>
            <a:ext cx="5551583" cy="1143000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srgbClr val="C00000"/>
                </a:solidFill>
                <a:latin typeface="Cambria" panose="02040503050406030204" pitchFamily="18" charset="0"/>
              </a:rPr>
              <a:t>Направления развития системы высшего образования на 2017 – 2020 годы</a:t>
            </a:r>
            <a:endParaRPr lang="ru-RU" sz="20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pic>
        <p:nvPicPr>
          <p:cNvPr id="6" name="Picture 2" descr="F:\Лучший госслужащий\stock-photo-18480331-diverse-business-peo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169" y="188639"/>
            <a:ext cx="2446662" cy="111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</a:t>
            </a:r>
            <a:r>
              <a:rPr lang="ru-RU" sz="1400" dirty="0" smtClean="0">
                <a:latin typeface="Cambria" panose="02040503050406030204" pitchFamily="18" charset="0"/>
              </a:rPr>
              <a:t>8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9227" y="1707800"/>
            <a:ext cx="832028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1.	Организация работы по повышению  качества образования в </a:t>
            </a:r>
            <a:r>
              <a:rPr lang="ru-RU" sz="1600" dirty="0" smtClean="0">
                <a:latin typeface="Cambria" panose="02040503050406030204" pitchFamily="18" charset="0"/>
              </a:rPr>
              <a:t>вузах и организация сетевого взаимодействия между субъектами региональной системы подготовки кадров;</a:t>
            </a:r>
            <a:endParaRPr lang="ru-RU" sz="1600" dirty="0">
              <a:latin typeface="Cambria" panose="02040503050406030204" pitchFamily="18" charset="0"/>
            </a:endParaRPr>
          </a:p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2.	 Направления </a:t>
            </a:r>
            <a:r>
              <a:rPr lang="ru-RU" sz="1600" dirty="0" smtClean="0">
                <a:latin typeface="Cambria" panose="02040503050406030204" pitchFamily="18" charset="0"/>
              </a:rPr>
              <a:t>деятельности  организаций </a:t>
            </a:r>
            <a:r>
              <a:rPr lang="ru-RU" sz="1600" dirty="0">
                <a:latin typeface="Cambria" panose="02040503050406030204" pitchFamily="18" charset="0"/>
              </a:rPr>
              <a:t>высшего образования на повышение конкурентоспособности на рынке труда  их выпускников;</a:t>
            </a:r>
          </a:p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3.	Обеспечение дальнейшей  интеграции системы высшего образования в региональное, межрегиональное, федеральное и международное образовательное пространство;</a:t>
            </a:r>
          </a:p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4.	Организация и проведение мероприятий по выявлению и поддержке лучших образовательных практик региона и организация и проведение мероприятий регионального, российского и международного уровней по  их продвижению;</a:t>
            </a:r>
          </a:p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5.	Оказание содействия томским вузам в </a:t>
            </a:r>
            <a:r>
              <a:rPr lang="ru-RU" sz="1600" dirty="0" smtClean="0">
                <a:latin typeface="Cambria" panose="02040503050406030204" pitchFamily="18" charset="0"/>
              </a:rPr>
              <a:t>привлечении иногородних </a:t>
            </a:r>
            <a:r>
              <a:rPr lang="ru-RU" sz="1600" dirty="0">
                <a:latin typeface="Cambria" panose="02040503050406030204" pitchFamily="18" charset="0"/>
              </a:rPr>
              <a:t>и иностранных </a:t>
            </a:r>
            <a:r>
              <a:rPr lang="ru-RU" sz="1600" dirty="0" smtClean="0">
                <a:latin typeface="Cambria" panose="02040503050406030204" pitchFamily="18" charset="0"/>
              </a:rPr>
              <a:t>студентов (</a:t>
            </a:r>
            <a:r>
              <a:rPr lang="ru-RU" sz="1600" b="1" u="sng" dirty="0" smtClean="0">
                <a:latin typeface="Cambria" panose="02040503050406030204" pitchFamily="18" charset="0"/>
              </a:rPr>
              <a:t>с уклоном на одарённых</a:t>
            </a:r>
            <a:r>
              <a:rPr lang="ru-RU" sz="1600" dirty="0" smtClean="0">
                <a:latin typeface="Cambria" panose="02040503050406030204" pitchFamily="18" charset="0"/>
              </a:rPr>
              <a:t>), </a:t>
            </a:r>
            <a:r>
              <a:rPr lang="ru-RU" sz="1600" dirty="0">
                <a:latin typeface="Cambria" panose="02040503050406030204" pitchFamily="18" charset="0"/>
              </a:rPr>
              <a:t>в том числе, посредством организации образовательных миссий в зарубежные страны, «Дней Департамента» в муниципальных образованиях Томской области;</a:t>
            </a:r>
          </a:p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6.	Продвижение бренда «Учись в Томске!» на международный образовательный рынок, в том числе, посредством издания информационных материалов (буклетов «Учись в Томске!») поддержки сайта «Учись в Томске!»;</a:t>
            </a:r>
          </a:p>
        </p:txBody>
      </p:sp>
    </p:spTree>
    <p:extLst>
      <p:ext uri="{BB962C8B-B14F-4D97-AF65-F5344CB8AC3E}">
        <p14:creationId xmlns:p14="http://schemas.microsoft.com/office/powerpoint/2010/main" val="964183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7063"/>
            <a:ext cx="5551583" cy="1143000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srgbClr val="C00000"/>
                </a:solidFill>
                <a:latin typeface="Cambria" panose="02040503050406030204" pitchFamily="18" charset="0"/>
              </a:rPr>
              <a:t>Направления развития системы высшего образования на 2017 – 2020 годы</a:t>
            </a:r>
            <a:endParaRPr lang="ru-RU" sz="20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pic>
        <p:nvPicPr>
          <p:cNvPr id="6" name="Picture 2" descr="F:\Лучший госслужащий\stock-photo-18480331-diverse-business-peop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169" y="188639"/>
            <a:ext cx="2446662" cy="111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mbria" panose="02040503050406030204" pitchFamily="18" charset="0"/>
              </a:rPr>
              <a:t>1</a:t>
            </a:r>
            <a:r>
              <a:rPr lang="ru-RU" sz="1400" dirty="0">
                <a:latin typeface="Cambria" panose="02040503050406030204" pitchFamily="18" charset="0"/>
              </a:rPr>
              <a:t>9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0181" y="1723487"/>
            <a:ext cx="832028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7.	Содействие томским вузам в реализации мероприятий дорожной карты в рамках утверждённой Концепции создания в Томской области инновационного территориального центра «ИНО Томск» (утверждена распоряжением Правительства Российской Федерации от 14.01.2015 №22-р</a:t>
            </a:r>
            <a:r>
              <a:rPr lang="ru-RU" sz="1600" dirty="0" smtClean="0">
                <a:latin typeface="Cambria" panose="02040503050406030204" pitchFamily="18" charset="0"/>
              </a:rPr>
              <a:t>);</a:t>
            </a:r>
            <a:endParaRPr lang="ru-RU" sz="1600" dirty="0">
              <a:latin typeface="Cambria" panose="02040503050406030204" pitchFamily="18" charset="0"/>
            </a:endParaRPr>
          </a:p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8.	Содействие в реализации планов мероприятий томских вузов по повышению их конкурентоспособности среди ведущих мировых научно-образовательных </a:t>
            </a:r>
            <a:r>
              <a:rPr lang="ru-RU" sz="1600" dirty="0" smtClean="0">
                <a:latin typeface="Cambria" panose="02040503050406030204" pitchFamily="18" charset="0"/>
              </a:rPr>
              <a:t>центров;</a:t>
            </a:r>
            <a:endParaRPr lang="ru-RU" sz="1600" dirty="0">
              <a:latin typeface="Cambria" panose="02040503050406030204" pitchFamily="18" charset="0"/>
            </a:endParaRPr>
          </a:p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9.	Реализация мероприятий Приоритетных проектов по направлению «Образование» «Вузы как центры пространства инноваций» и «Современная </a:t>
            </a:r>
            <a:r>
              <a:rPr lang="ru-RU" sz="1600" dirty="0" smtClean="0">
                <a:latin typeface="Cambria" panose="02040503050406030204" pitchFamily="18" charset="0"/>
              </a:rPr>
              <a:t>цифровая </a:t>
            </a:r>
            <a:r>
              <a:rPr lang="ru-RU" sz="1600" dirty="0">
                <a:latin typeface="Cambria" panose="02040503050406030204" pitchFamily="18" charset="0"/>
              </a:rPr>
              <a:t>образовательная среда», нацеленных на повышение глобальной конкурентоспособности и развитию системы непрерывного образования.</a:t>
            </a:r>
          </a:p>
          <a:p>
            <a:pPr marR="31115" indent="540385" algn="just"/>
            <a:r>
              <a:rPr lang="ru-RU" sz="1600" dirty="0">
                <a:latin typeface="Cambria" panose="02040503050406030204" pitchFamily="18" charset="0"/>
              </a:rPr>
              <a:t>10.	Повышение уровня доступности высшего образования для жителей муниципальных образований Томской </a:t>
            </a:r>
            <a:r>
              <a:rPr lang="ru-RU" sz="1600" dirty="0" smtClean="0">
                <a:latin typeface="Cambria" panose="02040503050406030204" pitchFamily="18" charset="0"/>
              </a:rPr>
              <a:t>области;</a:t>
            </a:r>
            <a:endParaRPr lang="ru-RU" sz="1600" dirty="0">
              <a:latin typeface="Cambria" panose="02040503050406030204" pitchFamily="18" charset="0"/>
            </a:endParaRPr>
          </a:p>
          <a:p>
            <a:pPr marR="31115" indent="540385" algn="just"/>
            <a:r>
              <a:rPr lang="ru-RU" sz="1600" dirty="0" smtClean="0">
                <a:latin typeface="Cambria" panose="02040503050406030204" pitchFamily="18" charset="0"/>
              </a:rPr>
              <a:t>11.	Повышение </a:t>
            </a:r>
            <a:r>
              <a:rPr lang="ru-RU" sz="1600" dirty="0">
                <a:latin typeface="Cambria" panose="02040503050406030204" pitchFamily="18" charset="0"/>
              </a:rPr>
              <a:t>эффективности целевого приёма в вузы, через повышение доли исполненных договоров о целевом обучении, основанных на инструментах закрепления выпускников в районах Томской области и развитие моделей взаимодействия муниципалитетов, вузов и общеобразовательных </a:t>
            </a:r>
            <a:r>
              <a:rPr lang="ru-RU" sz="1600" dirty="0" smtClean="0">
                <a:latin typeface="Cambria" panose="02040503050406030204" pitchFamily="18" charset="0"/>
              </a:rPr>
              <a:t>организаций;</a:t>
            </a:r>
          </a:p>
          <a:p>
            <a:pPr marR="31115" indent="540385" algn="just"/>
            <a:r>
              <a:rPr lang="ru-RU" sz="1600" dirty="0" smtClean="0">
                <a:latin typeface="Cambria" panose="02040503050406030204" pitchFamily="18" charset="0"/>
              </a:rPr>
              <a:t>12. Углубление вовлечения томских вузов в системную работу по развитию технического творчества школьников</a:t>
            </a:r>
            <a:endParaRPr lang="ru-RU" sz="1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9872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7063"/>
            <a:ext cx="8064896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Предложения по совершенствованию структуры доклада</a:t>
            </a:r>
            <a:endParaRPr lang="ru-RU" sz="20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Cambria" panose="02040503050406030204" pitchFamily="18" charset="0"/>
              </a:rPr>
              <a:t>20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1584187"/>
            <a:ext cx="79688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/>
              </a:rPr>
              <a:t>1. Более полно отразить механизмы по развитию инновационного сектора в</a:t>
            </a:r>
          </a:p>
          <a:p>
            <a:pPr algn="just"/>
            <a:r>
              <a:rPr lang="ru-RU" sz="1600" dirty="0">
                <a:latin typeface="Times New Roman"/>
              </a:rPr>
              <a:t>системе высшего образования, включая анализ их эффективности.</a:t>
            </a:r>
          </a:p>
          <a:p>
            <a:pPr algn="just"/>
            <a:r>
              <a:rPr lang="ru-RU" sz="1600" dirty="0">
                <a:latin typeface="Times New Roman"/>
              </a:rPr>
              <a:t>2. Предусмотреть мероприятия по направлению усиления таких эффективных форм</a:t>
            </a:r>
          </a:p>
          <a:p>
            <a:pPr algn="just"/>
            <a:r>
              <a:rPr lang="ru-RU" sz="1600" dirty="0">
                <a:latin typeface="Times New Roman"/>
              </a:rPr>
              <a:t>трудоустройства, как стажировки и практики студентов в высокотехнологичных</a:t>
            </a:r>
          </a:p>
          <a:p>
            <a:pPr algn="just"/>
            <a:r>
              <a:rPr lang="ru-RU" sz="1600" dirty="0">
                <a:latin typeface="Times New Roman"/>
              </a:rPr>
              <a:t>компаниях (например, через целевые мини-гранты Администрации Томской области для</a:t>
            </a:r>
          </a:p>
          <a:p>
            <a:pPr algn="just"/>
            <a:r>
              <a:rPr lang="ru-RU" sz="1600" dirty="0">
                <a:latin typeface="Times New Roman"/>
              </a:rPr>
              <a:t>студентов, прошедших конкурсный отбор на прохождение стажировок в ведущих</a:t>
            </a:r>
          </a:p>
          <a:p>
            <a:pPr algn="just"/>
            <a:r>
              <a:rPr lang="ru-RU" sz="1600" dirty="0">
                <a:latin typeface="Times New Roman"/>
              </a:rPr>
              <a:t>компаниях региона).</a:t>
            </a:r>
          </a:p>
          <a:p>
            <a:pPr algn="just"/>
            <a:r>
              <a:rPr lang="ru-RU" sz="1600" dirty="0">
                <a:latin typeface="Times New Roman"/>
              </a:rPr>
              <a:t>3. Изучить опыт пилотных проектов Агентства стратегических инициатив и</a:t>
            </a:r>
          </a:p>
          <a:p>
            <a:pPr algn="just"/>
            <a:r>
              <a:rPr lang="ru-RU" sz="1600" dirty="0">
                <a:latin typeface="Times New Roman"/>
              </a:rPr>
              <a:t>пилотных регионов, внедряющих систему дуального образования в области высшего</a:t>
            </a:r>
          </a:p>
          <a:p>
            <a:pPr algn="just"/>
            <a:r>
              <a:rPr lang="ru-RU" sz="1600" dirty="0">
                <a:latin typeface="Times New Roman"/>
              </a:rPr>
              <a:t>образования, предусмотреть мероприятия по использованию данного опыта.</a:t>
            </a:r>
          </a:p>
          <a:p>
            <a:pPr algn="just"/>
            <a:r>
              <a:rPr lang="ru-RU" sz="1600" dirty="0">
                <a:latin typeface="Times New Roman"/>
              </a:rPr>
              <a:t>4. Предусмотреть мероприятия по формированию переговорных площадок между</a:t>
            </a:r>
          </a:p>
          <a:p>
            <a:pPr algn="just"/>
            <a:r>
              <a:rPr lang="ru-RU" sz="1600" dirty="0">
                <a:latin typeface="Times New Roman"/>
              </a:rPr>
              <a:t>бизнесом, образованием и властью по составлению перечня востребованных в</a:t>
            </a:r>
          </a:p>
          <a:p>
            <a:pPr algn="just"/>
            <a:r>
              <a:rPr lang="ru-RU" sz="1600" dirty="0">
                <a:latin typeface="Times New Roman"/>
              </a:rPr>
              <a:t>среднесрочной перспективе (5-7 лет) магистерских программ и ожидаемых</a:t>
            </a:r>
          </a:p>
          <a:p>
            <a:pPr algn="just"/>
            <a:r>
              <a:rPr lang="ru-RU" sz="1600" dirty="0">
                <a:latin typeface="Times New Roman"/>
              </a:rPr>
              <a:t>образовательных результатов.</a:t>
            </a:r>
          </a:p>
          <a:p>
            <a:pPr algn="just"/>
            <a:r>
              <a:rPr lang="ru-RU" sz="1600" dirty="0">
                <a:latin typeface="Times New Roman"/>
              </a:rPr>
              <a:t>5. Учесть опыт НИ ТГУ по проведению конкурса «Лучшие образовательные</a:t>
            </a:r>
          </a:p>
          <a:p>
            <a:pPr algn="just"/>
            <a:r>
              <a:rPr lang="ru-RU" sz="1600" dirty="0">
                <a:latin typeface="Times New Roman"/>
              </a:rPr>
              <a:t>практики» для тиражирования /реализации в виде сетевого межвузовского проекта/</a:t>
            </a:r>
          </a:p>
          <a:p>
            <a:pPr algn="just"/>
            <a:r>
              <a:rPr lang="ru-RU" sz="1600" dirty="0">
                <a:latin typeface="Times New Roman"/>
              </a:rPr>
              <a:t>выхода на общероссийский уровень, с целью повышения качества преподавания и</a:t>
            </a:r>
          </a:p>
          <a:p>
            <a:pPr algn="just"/>
            <a:r>
              <a:rPr lang="ru-RU" sz="1600" dirty="0">
                <a:latin typeface="Times New Roman"/>
              </a:rPr>
              <a:t>освоения новых актуальных педагогических технологий.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55305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7063"/>
            <a:ext cx="8064896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Предложения по совершенствованию </a:t>
            </a:r>
            <a:r>
              <a:rPr lang="ru-RU" sz="32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системы высшего образования</a:t>
            </a:r>
            <a:endParaRPr lang="ru-RU" sz="20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460629" y="6263191"/>
            <a:ext cx="5196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Cambria" panose="02040503050406030204" pitchFamily="18" charset="0"/>
              </a:rPr>
              <a:t>21</a:t>
            </a:r>
            <a:endParaRPr lang="ru-RU" sz="1400" dirty="0">
              <a:latin typeface="Cambria" panose="020405030504060302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91" y="292996"/>
            <a:ext cx="720477" cy="66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1584187"/>
            <a:ext cx="796888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2200" dirty="0" smtClean="0">
                <a:latin typeface="Cambria" panose="02040503050406030204" pitchFamily="18" charset="0"/>
              </a:rPr>
              <a:t>Деятельность по внедрению модели подготовки педагогических кадров для общеобразовательных организаций;</a:t>
            </a:r>
          </a:p>
          <a:p>
            <a:pPr marL="342900" indent="-342900" algn="just">
              <a:buAutoNum type="arabicPeriod"/>
            </a:pPr>
            <a:r>
              <a:rPr lang="ru-RU" sz="2200" dirty="0" smtClean="0">
                <a:latin typeface="Cambria" panose="02040503050406030204" pitchFamily="18" charset="0"/>
              </a:rPr>
              <a:t>Создание специальных магистерских групп, ориентированных на подготовку кадров для социально значимых отраслей экономики Томской области;</a:t>
            </a:r>
            <a:endParaRPr lang="ru-RU" sz="2200" dirty="0" smtClean="0">
              <a:latin typeface="Cambria" panose="020405030504060302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2200" dirty="0" smtClean="0">
                <a:latin typeface="Cambria" panose="02040503050406030204" pitchFamily="18" charset="0"/>
              </a:rPr>
              <a:t>Создание «Ресурсного центра развития науки и высшего образования Томской области», в том числе нацеленного на решение задач содействия повышению эффективности целевого обучения</a:t>
            </a:r>
            <a:endParaRPr lang="ru-RU" sz="22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8810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2646</TotalTime>
  <Words>1645</Words>
  <Application>Microsoft Office PowerPoint</Application>
  <PresentationFormat>Экран (4:3)</PresentationFormat>
  <Paragraphs>525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ДОКЛАД О РЕАЛИЗАЦИИ РЕГИОНАЛЬНОЙ ПОЛИТИКИ ТОМСКОЙ ОБЛАСТИ  В СФЕРЕ ОБРАЗОВАНИЯ (2016 ГОД)  ВЫСШЕЕ ОБРАЗОВАНИЕ</vt:lpstr>
      <vt:lpstr>Цель региональной политики Томской области  в сфере высшего образования</vt:lpstr>
      <vt:lpstr>Задачи, поставленные перед системой высшего образования Томской области в 2016 году</vt:lpstr>
      <vt:lpstr>Характеристика системы высшего образования Томской области в 2016 году</vt:lpstr>
      <vt:lpstr>Этапы «Жизненного цикла» подготовки кадров</vt:lpstr>
      <vt:lpstr>Общая схема взаимодействий  в рамках «жизненного цикла»</vt:lpstr>
      <vt:lpstr>1. Профессиональная ориентация (факторы выбора)</vt:lpstr>
      <vt:lpstr>1. Профессиональная ориентация (факторы выбора)</vt:lpstr>
      <vt:lpstr>1. Профессиональная ориентация (факторы выбора)</vt:lpstr>
      <vt:lpstr>2. Приём в высшие учебные заведения </vt:lpstr>
      <vt:lpstr>2. Приём в высшие учебные заведения  (2016 год)</vt:lpstr>
      <vt:lpstr>2. Приём в высшие учебные заведения  (2016 год)</vt:lpstr>
      <vt:lpstr>3. Обучение в высших учебных заведениях </vt:lpstr>
      <vt:lpstr>3. Обучение в высших учебных заведениях </vt:lpstr>
      <vt:lpstr>4. Выпуск и Трудоустройство</vt:lpstr>
      <vt:lpstr>Инфраструктура вузов</vt:lpstr>
      <vt:lpstr>Финансовое обеспечение реализации государственной политики в сфере образования</vt:lpstr>
      <vt:lpstr>Направления развития системы высшего образования на 2017 – 2020 годы</vt:lpstr>
      <vt:lpstr>Направления развития системы высшего образования на 2017 – 2020 годы</vt:lpstr>
      <vt:lpstr>Предложения по совершенствованию структуры доклада</vt:lpstr>
      <vt:lpstr>Предложения по совершенствованию системы высшего образования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Содействие профессиональной ориентации молодежи на этапе получения высшего образования, нацеленной на повышение кадрового потенциала в социально-значимых отраслях экономики Томской области</dc:title>
  <dc:creator>1</dc:creator>
  <cp:lastModifiedBy>Николай Николаевич Минаев</cp:lastModifiedBy>
  <cp:revision>130</cp:revision>
  <cp:lastPrinted>2016-10-07T04:33:55Z</cp:lastPrinted>
  <dcterms:created xsi:type="dcterms:W3CDTF">2016-10-06T13:39:49Z</dcterms:created>
  <dcterms:modified xsi:type="dcterms:W3CDTF">2017-05-22T02:25:58Z</dcterms:modified>
</cp:coreProperties>
</file>